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385" r:id="rId2"/>
    <p:sldId id="399" r:id="rId3"/>
    <p:sldId id="400" r:id="rId4"/>
    <p:sldId id="401" r:id="rId5"/>
    <p:sldId id="405" r:id="rId6"/>
    <p:sldId id="404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433" r:id="rId34"/>
    <p:sldId id="434" r:id="rId35"/>
    <p:sldId id="487" r:id="rId36"/>
    <p:sldId id="488" r:id="rId37"/>
    <p:sldId id="489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70" r:id="rId46"/>
    <p:sldId id="471" r:id="rId47"/>
    <p:sldId id="472" r:id="rId48"/>
    <p:sldId id="473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42" r:id="rId62"/>
    <p:sldId id="443" r:id="rId63"/>
    <p:sldId id="444" r:id="rId64"/>
    <p:sldId id="445" r:id="rId65"/>
    <p:sldId id="446" r:id="rId66"/>
    <p:sldId id="447" r:id="rId67"/>
    <p:sldId id="509" r:id="rId68"/>
    <p:sldId id="449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7" r:id="rId77"/>
    <p:sldId id="458" r:id="rId78"/>
    <p:sldId id="459" r:id="rId79"/>
    <p:sldId id="460" r:id="rId80"/>
    <p:sldId id="461" r:id="rId81"/>
    <p:sldId id="462" r:id="rId82"/>
    <p:sldId id="464" r:id="rId83"/>
    <p:sldId id="465" r:id="rId84"/>
    <p:sldId id="466" r:id="rId85"/>
    <p:sldId id="467" r:id="rId86"/>
    <p:sldId id="469" r:id="rId87"/>
    <p:sldId id="468" r:id="rId88"/>
    <p:sldId id="490" r:id="rId89"/>
    <p:sldId id="491" r:id="rId90"/>
    <p:sldId id="492" r:id="rId91"/>
    <p:sldId id="493" r:id="rId92"/>
    <p:sldId id="494" r:id="rId93"/>
    <p:sldId id="495" r:id="rId94"/>
    <p:sldId id="496" r:id="rId95"/>
    <p:sldId id="497" r:id="rId96"/>
    <p:sldId id="498" r:id="rId97"/>
    <p:sldId id="499" r:id="rId98"/>
    <p:sldId id="500" r:id="rId99"/>
    <p:sldId id="501" r:id="rId100"/>
    <p:sldId id="502" r:id="rId101"/>
    <p:sldId id="503" r:id="rId102"/>
    <p:sldId id="504" r:id="rId103"/>
    <p:sldId id="505" r:id="rId104"/>
    <p:sldId id="506" r:id="rId105"/>
    <p:sldId id="507" r:id="rId106"/>
    <p:sldId id="508" r:id="rId107"/>
  </p:sldIdLst>
  <p:sldSz cx="9144000" cy="6858000" type="screen4x3"/>
  <p:notesSz cx="7099300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0C0C0"/>
    <a:srgbClr val="EAEAEA"/>
    <a:srgbClr val="000000"/>
    <a:srgbClr val="D4D4D4"/>
    <a:srgbClr val="DCDCDC"/>
    <a:srgbClr val="0000CC"/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505" autoAdjust="0"/>
    <p:restoredTop sz="91632" autoAdjust="0"/>
  </p:normalViewPr>
  <p:slideViewPr>
    <p:cSldViewPr>
      <p:cViewPr>
        <p:scale>
          <a:sx n="75" d="100"/>
          <a:sy n="75" d="100"/>
        </p:scale>
        <p:origin x="-1386" y="-300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>
      <p:cViewPr varScale="1">
        <p:scale>
          <a:sx n="56" d="100"/>
          <a:sy n="56" d="100"/>
        </p:scale>
        <p:origin x="-1854" y="-102"/>
      </p:cViewPr>
      <p:guideLst>
        <p:guide orient="horz" pos="3224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5A023790-0EF3-46B1-B1A0-F96E33F1096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317974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48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2513"/>
            <a:ext cx="520382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5B5367A9-4780-4E6F-8BA6-E320EAEB288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6159875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19070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3666616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9496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244401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046573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860629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976974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236172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236172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535356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271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837494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81565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894473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960404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202216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228698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682475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99063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29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485157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636128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442609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033882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39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281384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4260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49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8965285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59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751551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86588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6224044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5437314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4527015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197093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3310020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3941686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3941686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41188787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69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389122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4890597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653474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6499558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7206135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3533060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79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41532439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89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7937448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99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altLang="pt-BR" smtClean="0"/>
          </a:p>
        </p:txBody>
      </p:sp>
      <p:sp>
        <p:nvSpPr>
          <p:cNvPr id="263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2A6C5-F297-4B6E-8149-0F615EA21FB7}" type="slidenum">
              <a:rPr lang="pt-BR" altLang="pt-BR"/>
              <a:pPr/>
              <a:t>101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004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9A07A-7156-4A19-B1D7-34C53AA55E42}" type="datetime1">
              <a:rPr lang="pt-BR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A03FA-6BE9-4F77-A187-EFE0E7DB67B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91536-881B-47E3-AEA8-B2C9BFEDA04D}" type="datetime1">
              <a:rPr lang="pt-BR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7D4ED-E178-4850-B814-D172549B9D5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29249-E46F-44DF-823B-5EE2CCAD09EF}" type="datetime1">
              <a:rPr lang="pt-BR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C0B42-6318-4F23-AC06-4B0141FFD54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FFC49-4344-461A-8176-97CDA1DAADB5}" type="datetime1">
              <a:rPr lang="pt-BR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E8935-C52E-4C2C-9290-45A5A17A32B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49B2D-4215-4DDA-BFD7-642D06445FEB}" type="datetime1">
              <a:rPr lang="pt-BR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053EB-C9B2-4657-AD1A-2F68C80CB6A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6E1EEE77-2D9E-4B74-8B76-1904A8BFE3EE}" type="datetime1">
              <a:rPr lang="pt-BR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EB651203-2EC5-4F5C-B208-AF5A064FCB2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685800" y="6280150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685800" y="620713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31" name="Text Box 11"/>
          <p:cNvSpPr txBox="1">
            <a:spLocks noChangeArrowheads="1"/>
          </p:cNvSpPr>
          <p:nvPr userDrawn="1"/>
        </p:nvSpPr>
        <p:spPr bwMode="auto">
          <a:xfrm>
            <a:off x="6850063" y="342900"/>
            <a:ext cx="1695450" cy="27781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defRPr/>
            </a:pPr>
            <a:r>
              <a:rPr lang="pt-BR" altLang="pt-BR" sz="1200" b="1" smtClean="0">
                <a:latin typeface="Verdana" panose="020B0604030504040204" pitchFamily="34" charset="0"/>
              </a:rPr>
              <a:t>Sinais e Sistemas</a:t>
            </a:r>
          </a:p>
        </p:txBody>
      </p:sp>
      <p:pic>
        <p:nvPicPr>
          <p:cNvPr id="14344" name="Picture 11" descr="C:\Users\Zaghetto\Desktop\LISA_logo_unb.tif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06438" y="182563"/>
            <a:ext cx="26431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6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oleObject36.bin"/><Relationship Id="rId4" Type="http://schemas.openxmlformats.org/officeDocument/2006/relationships/oleObject" Target="../embeddings/oleObject35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oleObject" Target="../embeddings/oleObject38.bin"/><Relationship Id="rId4" Type="http://schemas.openxmlformats.org/officeDocument/2006/relationships/oleObject" Target="../embeddings/oleObject37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61.png"/><Relationship Id="rId4" Type="http://schemas.openxmlformats.org/officeDocument/2006/relationships/oleObject" Target="../embeddings/oleObject39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9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2.png"/><Relationship Id="rId4" Type="http://schemas.openxmlformats.org/officeDocument/2006/relationships/oleObject" Target="../embeddings/oleObject14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5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image" Target="../media/image11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48.png"/><Relationship Id="rId4" Type="http://schemas.openxmlformats.org/officeDocument/2006/relationships/oleObject" Target="../embeddings/oleObject17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26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9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93738" y="1600200"/>
            <a:ext cx="7786687" cy="45259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ctr">
              <a:buFontTx/>
              <a:buNone/>
              <a:defRPr/>
            </a:pP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2800" b="1" dirty="0" err="1" smtClean="0">
                <a:latin typeface="Verdana" pitchFamily="34" charset="0"/>
              </a:rPr>
              <a:t>Sinais</a:t>
            </a:r>
            <a:r>
              <a:rPr lang="en-US" sz="2800" b="1" dirty="0" smtClean="0">
                <a:latin typeface="Verdana" pitchFamily="34" charset="0"/>
              </a:rPr>
              <a:t> e </a:t>
            </a:r>
            <a:r>
              <a:rPr lang="en-US" sz="2800" b="1" dirty="0" err="1" smtClean="0">
                <a:latin typeface="Verdana" pitchFamily="34" charset="0"/>
              </a:rPr>
              <a:t>Sistemas</a:t>
            </a: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1600" b="1" dirty="0" err="1" smtClean="0">
                <a:latin typeface="Verdana" pitchFamily="34" charset="0"/>
              </a:rPr>
              <a:t>Disciplina</a:t>
            </a:r>
            <a:r>
              <a:rPr lang="en-US" sz="1600" b="1" dirty="0" smtClean="0">
                <a:latin typeface="Verdana" pitchFamily="34" charset="0"/>
              </a:rPr>
              <a:t> 117242</a:t>
            </a:r>
            <a:endParaRPr lang="en-US" sz="16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2000" dirty="0" smtClean="0">
                <a:latin typeface="Verdana" pitchFamily="34" charset="0"/>
              </a:rPr>
              <a:t>Prof. </a:t>
            </a:r>
            <a:r>
              <a:rPr lang="en-US" sz="2000" dirty="0" err="1" smtClean="0">
                <a:latin typeface="Verdana" pitchFamily="34" charset="0"/>
              </a:rPr>
              <a:t>Alexandre</a:t>
            </a:r>
            <a:r>
              <a:rPr lang="en-US" sz="2000" dirty="0" smtClean="0">
                <a:latin typeface="Verdana" pitchFamily="34" charset="0"/>
              </a:rPr>
              <a:t> </a:t>
            </a:r>
            <a:r>
              <a:rPr lang="en-US" sz="2000" dirty="0" err="1" smtClean="0">
                <a:latin typeface="Verdana" pitchFamily="34" charset="0"/>
              </a:rPr>
              <a:t>Zaghetto</a:t>
            </a:r>
            <a:endParaRPr lang="en-US" sz="20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1200" dirty="0" smtClean="0">
                <a:latin typeface="Verdana" pitchFamily="34" charset="0"/>
              </a:rPr>
              <a:t>zaghetto@unb.br</a:t>
            </a: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endParaRPr lang="en-US" sz="12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Universidade</a:t>
            </a:r>
            <a:r>
              <a:rPr lang="en-US" sz="1200" dirty="0" smtClean="0">
                <a:latin typeface="Verdana" pitchFamily="34" charset="0"/>
              </a:rPr>
              <a:t> de Brasília</a:t>
            </a: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Instituto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Ciências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Exatas</a:t>
            </a:r>
            <a:endParaRPr lang="en-US" sz="12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Departamento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da</a:t>
            </a:r>
            <a:r>
              <a:rPr lang="en-US" sz="1200" dirty="0" smtClean="0">
                <a:latin typeface="Verdana" pitchFamily="34" charset="0"/>
              </a:rPr>
              <a:t> Computação</a:t>
            </a: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>
              <a:defRPr/>
            </a:pPr>
            <a:endParaRPr 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que emergiu dessa longa história é uma estrutura poderosa e coesa para a análise de sinais e sistemas de tempo contínuo e tempo discreto, em um conjunto extraordinariamente amplo de aplicações.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Nas próximas seções desenvolveremos as ferramentas básicas dessa estrutura e  examinaremos algumas de suas aplicações.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operamundi.uol.com.br/media/images/Joseph_Fouri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73016"/>
            <a:ext cx="2053208" cy="250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6275" y="3573016"/>
            <a:ext cx="1673173" cy="250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857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um pulso retangular como entrada: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9" name="Picture 3" descr="f58"/>
          <p:cNvPicPr>
            <a:picLocks noChangeAspect="1" noChangeArrowheads="1"/>
          </p:cNvPicPr>
          <p:nvPr/>
        </p:nvPicPr>
        <p:blipFill rotWithShape="1">
          <a:blip r:embed="rId4">
            <a:lum bright="-30000" contras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052"/>
          <a:stretch/>
        </p:blipFill>
        <p:spPr bwMode="auto">
          <a:xfrm>
            <a:off x="4355505" y="3648448"/>
            <a:ext cx="3060700" cy="219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930305" y="3752876"/>
            <a:ext cx="630238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ym typeface="Symbol" pitchFamily="18" charset="2"/>
              </a:rPr>
              <a:t>1/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4895255" y="5594376"/>
            <a:ext cx="81121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ym typeface="Symbol" pitchFamily="18" charset="2"/>
              </a:rPr>
              <a:t>/2</a:t>
            </a:r>
            <a:endParaRPr lang="en-US" altLang="zh-TW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6109693" y="5594376"/>
            <a:ext cx="81121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ym typeface="Symbol" pitchFamily="18" charset="2"/>
              </a:rPr>
              <a:t></a:t>
            </a:r>
            <a:r>
              <a:rPr lang="en-US" altLang="zh-TW"/>
              <a:t>/2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8492720"/>
              </p:ext>
            </p:extLst>
          </p:nvPr>
        </p:nvGraphicFramePr>
        <p:xfrm>
          <a:off x="2051720" y="3579838"/>
          <a:ext cx="2035175" cy="712788"/>
        </p:xfrm>
        <a:graphic>
          <a:graphicData uri="http://schemas.openxmlformats.org/presentationml/2006/ole">
            <p:oleObj spid="_x0000_s30793" name="Equation" r:id="rId5" imgW="1269449" imgH="444307" progId="Equation.DSMT4">
              <p:embed/>
            </p:oleObj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49119687"/>
              </p:ext>
            </p:extLst>
          </p:nvPr>
        </p:nvGraphicFramePr>
        <p:xfrm>
          <a:off x="2031083" y="4345013"/>
          <a:ext cx="2065337" cy="708025"/>
        </p:xfrm>
        <a:graphic>
          <a:graphicData uri="http://schemas.openxmlformats.org/presentationml/2006/ole">
            <p:oleObj spid="_x0000_s30794" name="Equation" r:id="rId6" imgW="1294838" imgH="444307" progId="Equation.DSMT4">
              <p:embed/>
            </p:oleObj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28350590"/>
              </p:ext>
            </p:extLst>
          </p:nvPr>
        </p:nvGraphicFramePr>
        <p:xfrm>
          <a:off x="6109693" y="3254054"/>
          <a:ext cx="2206625" cy="385762"/>
        </p:xfrm>
        <a:graphic>
          <a:graphicData uri="http://schemas.openxmlformats.org/presentationml/2006/ole">
            <p:oleObj spid="_x0000_s30795" name="Equation" r:id="rId7" imgW="1384300" imgH="2413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0383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a resposta do sistema aos degraus x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 e x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59294201"/>
              </p:ext>
            </p:extLst>
          </p:nvPr>
        </p:nvGraphicFramePr>
        <p:xfrm>
          <a:off x="2318469" y="3364507"/>
          <a:ext cx="5300662" cy="952500"/>
        </p:xfrm>
        <a:graphic>
          <a:graphicData uri="http://schemas.openxmlformats.org/presentationml/2006/ole">
            <p:oleObj spid="_x0000_s31790" name="Equation" r:id="rId4" imgW="3314700" imgH="596900" progId="Equation.DSMT4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40807114"/>
              </p:ext>
            </p:extLst>
          </p:nvPr>
        </p:nvGraphicFramePr>
        <p:xfrm>
          <a:off x="2308944" y="4635152"/>
          <a:ext cx="5359400" cy="954088"/>
        </p:xfrm>
        <a:graphic>
          <a:graphicData uri="http://schemas.openxmlformats.org/presentationml/2006/ole">
            <p:oleObj spid="_x0000_s31791" name="Equation" r:id="rId5" imgW="3352800" imgH="5969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32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a resposta do sistema aos degraus x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 e x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Sabemos que,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97214161"/>
              </p:ext>
            </p:extLst>
          </p:nvPr>
        </p:nvGraphicFramePr>
        <p:xfrm>
          <a:off x="683568" y="3346533"/>
          <a:ext cx="7795585" cy="1162587"/>
        </p:xfrm>
        <a:graphic>
          <a:graphicData uri="http://schemas.openxmlformats.org/presentationml/2006/ole">
            <p:oleObj spid="_x0000_s32815" name="Equation" r:id="rId4" imgW="5448300" imgH="812800" progId="Equation.DSMT4">
              <p:embed/>
            </p:oleObj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58652787"/>
              </p:ext>
            </p:extLst>
          </p:nvPr>
        </p:nvGraphicFramePr>
        <p:xfrm>
          <a:off x="3563888" y="5301208"/>
          <a:ext cx="1763712" cy="485775"/>
        </p:xfrm>
        <a:graphic>
          <a:graphicData uri="http://schemas.openxmlformats.org/presentationml/2006/ole">
            <p:oleObj spid="_x0000_s32816" name="Equation" r:id="rId5" imgW="1104900" imgH="3048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9458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Sabemos também que, dada uma função contínua z(t),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Assim,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13090963"/>
              </p:ext>
            </p:extLst>
          </p:nvPr>
        </p:nvGraphicFramePr>
        <p:xfrm>
          <a:off x="3131840" y="2924944"/>
          <a:ext cx="3456384" cy="598395"/>
        </p:xfrm>
        <a:graphic>
          <a:graphicData uri="http://schemas.openxmlformats.org/presentationml/2006/ole">
            <p:oleObj spid="_x0000_s33839" name="Equation" r:id="rId4" imgW="2641600" imgH="457200" progId="Equation.DSMT4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9175505"/>
              </p:ext>
            </p:extLst>
          </p:nvPr>
        </p:nvGraphicFramePr>
        <p:xfrm>
          <a:off x="2483768" y="3933056"/>
          <a:ext cx="4994782" cy="2288948"/>
        </p:xfrm>
        <a:graphic>
          <a:graphicData uri="http://schemas.openxmlformats.org/presentationml/2006/ole">
            <p:oleObj spid="_x0000_s33840" name="Equation" r:id="rId5" imgW="3797300" imgH="17399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6761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impulso. </a:t>
            </a:r>
          </a:p>
          <a:p>
            <a:pPr marL="742950" lvl="1" indent="-285750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92436291"/>
              </p:ext>
            </p:extLst>
          </p:nvPr>
        </p:nvGraphicFramePr>
        <p:xfrm>
          <a:off x="2771800" y="3023370"/>
          <a:ext cx="4173760" cy="765670"/>
        </p:xfrm>
        <a:graphic>
          <a:graphicData uri="http://schemas.openxmlformats.org/presentationml/2006/ole">
            <p:oleObj spid="_x0000_s34838" name="Equation" r:id="rId4" imgW="2145369" imgH="393529" progId="Equation.DSMT4">
              <p:embed/>
            </p:oleObj>
          </a:graphicData>
        </a:graphic>
      </p:graphicFrame>
      <p:pic>
        <p:nvPicPr>
          <p:cNvPr id="16" name="Picture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3079"/>
          <a:stretch/>
        </p:blipFill>
        <p:spPr bwMode="auto">
          <a:xfrm>
            <a:off x="2483768" y="4077072"/>
            <a:ext cx="4643438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56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800724" y="5004867"/>
            <a:ext cx="2808312" cy="944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em frequência,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9"/>
            <a:ext cx="711517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63491"/>
            <a:ext cx="77438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7813" y="4564510"/>
            <a:ext cx="1602060" cy="880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4860032" y="5022191"/>
                <a:ext cx="2808312" cy="846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i="1" dirty="0" smtClean="0"/>
                  <a:t>H(jw)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32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sz="3200" b="0" i="1" smtClean="0">
                            <a:latin typeface="Cambria Math"/>
                          </a:rPr>
                          <m:t>1+</m:t>
                        </m:r>
                        <m:r>
                          <a:rPr lang="pt-BR" sz="3200" b="0" i="1" smtClean="0">
                            <a:latin typeface="Cambria Math"/>
                          </a:rPr>
                          <m:t>𝑅𝐶𝑗𝑤</m:t>
                        </m:r>
                      </m:den>
                    </m:f>
                  </m:oMath>
                </a14:m>
                <a:endParaRPr lang="pt-BR" sz="32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022191"/>
                <a:ext cx="2808312" cy="846065"/>
              </a:xfrm>
              <a:prstGeom prst="rect">
                <a:avLst/>
              </a:prstGeom>
              <a:blipFill rotWithShape="1">
                <a:blip r:embed="rId6"/>
                <a:stretch>
                  <a:fillRect l="-5423" b="-21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018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em frequência,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106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44" r="5310" b="6493"/>
          <a:stretch/>
        </p:blipFill>
        <p:spPr bwMode="auto">
          <a:xfrm>
            <a:off x="2195736" y="2374141"/>
            <a:ext cx="4696172" cy="386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770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resposta de sistemas LIT para uma entrada exponencial complexa é a mesma exponencial complexa com apenas uma mudança em amplitude: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Tempo contínuo:                                ,</a:t>
            </a: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Tempo discreto:                                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sendo s e z números complexos. </a:t>
            </a:r>
          </a:p>
          <a:p>
            <a:pPr algn="just" eaLnBrk="1" hangingPunct="1"/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H(s) e H(z) são os fatores de amplitude complexa.</a:t>
            </a:r>
          </a:p>
          <a:p>
            <a:pPr algn="just" eaLnBrk="1" hangingPunct="1"/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Um sinal para o qual a saída do sistema é uma constante (possivelmente complexa) vezes a entrada é denominado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autofunção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do sistema, e o fator de amplitude é denominado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autovalor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do sistema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57430"/>
            <a:ext cx="2161263" cy="45961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434" y="3249870"/>
            <a:ext cx="2085326" cy="3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92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Vamos considerar um sistema LIT de tempo </a:t>
            </a:r>
            <a:r>
              <a:rPr lang="pt-BR" altLang="pt-BR" sz="1800" b="1" dirty="0" smtClean="0">
                <a:latin typeface="Verdana" pitchFamily="34" charset="0"/>
                <a:cs typeface="Times New Roman" pitchFamily="18" charset="0"/>
              </a:rPr>
              <a:t>contínuo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 resposta ao impulso h(t).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uma entrada x(t) = e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st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podemos determinar a saída do sistema com a integral de convolução: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 constante H(s) para um valor específico de s é, então, o autovalor associado à autofunção 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st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60" y="2809064"/>
            <a:ext cx="2964229" cy="145996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59" y="4431286"/>
            <a:ext cx="3029377" cy="72590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6" y="2852936"/>
            <a:ext cx="1726419" cy="47306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3424332"/>
            <a:ext cx="2703637" cy="799313"/>
          </a:xfrm>
          <a:prstGeom prst="rect">
            <a:avLst/>
          </a:prstGeom>
        </p:spPr>
      </p:pic>
      <p:cxnSp>
        <p:nvCxnSpPr>
          <p:cNvPr id="17" name="Conector reto 16"/>
          <p:cNvCxnSpPr/>
          <p:nvPr/>
        </p:nvCxnSpPr>
        <p:spPr bwMode="auto">
          <a:xfrm>
            <a:off x="4860032" y="2924944"/>
            <a:ext cx="0" cy="22322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454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Vamos considerar um sistema LIT de tempo </a:t>
            </a:r>
            <a:r>
              <a:rPr lang="pt-BR" altLang="pt-BR" sz="1800" b="1" dirty="0" smtClean="0">
                <a:latin typeface="Verdana" pitchFamily="34" charset="0"/>
                <a:cs typeface="Times New Roman" pitchFamily="18" charset="0"/>
              </a:rPr>
              <a:t>discreto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resposta ao impulso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h[n].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Para uma entrada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x[n]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=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z</a:t>
            </a:r>
            <a:r>
              <a:rPr lang="pt-BR" altLang="pt-BR" sz="1800" baseline="30000" dirty="0" err="1">
                <a:latin typeface="Verdana" pitchFamily="34" charset="0"/>
                <a:cs typeface="Times New Roman" pitchFamily="18" charset="0"/>
              </a:rPr>
              <a:t>n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podemos determinar a saída do sistema com 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soma de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convolução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constante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H(z)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para um valor específico de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z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é, então, o autovalor associado à autofunção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z</a:t>
            </a:r>
            <a:r>
              <a:rPr lang="pt-BR" altLang="pt-BR" sz="1800" baseline="30000" dirty="0" err="1" smtClean="0">
                <a:latin typeface="Verdana" pitchFamily="34" charset="0"/>
                <a:cs typeface="Times New Roman" pitchFamily="18" charset="0"/>
              </a:rPr>
              <a:t>n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140968"/>
            <a:ext cx="3921093" cy="1584176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 bwMode="auto">
          <a:xfrm>
            <a:off x="5220072" y="3068960"/>
            <a:ext cx="0" cy="195058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584" y="3140968"/>
            <a:ext cx="1547192" cy="38488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584" y="3837749"/>
            <a:ext cx="2265784" cy="82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23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Utilidade de se decompor sinais mais genéricos em termos de autofunções: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o sinal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Da propriedade da autofunção, podemos calcular a resposta a cada exponencial separadamente,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Pela superposição,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20" y="2162288"/>
            <a:ext cx="3355116" cy="39965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414784"/>
            <a:ext cx="2508194" cy="116634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526" y="5354015"/>
            <a:ext cx="5928917" cy="3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34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Em resumo, se a entrada para um sistema LIT de tempo contínuo for representada como uma combinação linear de exponenciais complexas, ou seja, se,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 a saída será,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que é uma expressão conveniente para a resposta de sistemas LIT.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Analogamente,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015" y="2276872"/>
            <a:ext cx="2160240" cy="80825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212976"/>
            <a:ext cx="2825855" cy="91605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664" y="5415587"/>
            <a:ext cx="2125216" cy="69920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442627"/>
            <a:ext cx="2637348" cy="672163"/>
          </a:xfrm>
          <a:prstGeom prst="rect">
            <a:avLst/>
          </a:prstGeom>
        </p:spPr>
      </p:pic>
      <p:cxnSp>
        <p:nvCxnSpPr>
          <p:cNvPr id="18" name="Conector de seta reta 17"/>
          <p:cNvCxnSpPr/>
          <p:nvPr/>
        </p:nvCxnSpPr>
        <p:spPr bwMode="auto">
          <a:xfrm>
            <a:off x="3851920" y="5765188"/>
            <a:ext cx="1080120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518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 1: considere um sistema LIT para o qual a entrada x(t) e saída y(t) estão relacionadas por um deslocamento de tempo 3, ou seja,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a entrada do sistema for                   , então,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e  H(j2) = e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-j6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Por outro lado, sabemos que                         . Logo,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64" y="1903170"/>
            <a:ext cx="1872208" cy="39910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2376779"/>
            <a:ext cx="1415638" cy="42535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69" y="3578248"/>
            <a:ext cx="1918355" cy="31670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351" y="2892404"/>
            <a:ext cx="3473729" cy="53540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7744" y="4022601"/>
            <a:ext cx="4680520" cy="91856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6838" y="5483537"/>
            <a:ext cx="1872208" cy="36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935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o sinal de entrada x(t) = cos(4t) + cos(7t).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saída será y(t) =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=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cos(4(t-3))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+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cos(7(t-3)).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Usando a relação de Euler,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saída é,                  </a:t>
            </a:r>
            <a:r>
              <a:rPr lang="pt-BR" altLang="pt-BR" sz="1200" dirty="0" smtClean="0">
                <a:latin typeface="Verdana" pitchFamily="34" charset="0"/>
                <a:cs typeface="Times New Roman" pitchFamily="18" charset="0"/>
              </a:rPr>
              <a:t>           </a:t>
            </a:r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H(S)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2. Respostas dos Sistemas LIT às Exponenciais Complexas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760" y="2906035"/>
            <a:ext cx="4573488" cy="59497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48" y="3975748"/>
            <a:ext cx="7334076" cy="69754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62" y="4795170"/>
            <a:ext cx="6923484" cy="9380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2699792" y="3789040"/>
            <a:ext cx="1656184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3890020" y="3933056"/>
            <a:ext cx="648072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4754116" y="3933056"/>
            <a:ext cx="792088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932040" y="3789040"/>
            <a:ext cx="216024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40439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Vimos que um sinal é periódico se existe um valor positivo T, tal que,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todo t.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período fundamental de x(t) é o mínimo valor positivo de T para o qual o qual a equação acima é satisfeita.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nos referimos a 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=2</a:t>
            </a:r>
            <a:r>
              <a:rPr lang="el-GR" altLang="pt-BR" sz="2000" dirty="0" smtClean="0">
                <a:latin typeface="+mn-lt"/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/T como a freqüência fundamental.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Falamos também dos sinais periódicos,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e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Ambos são periódicos com freqüência fundamental 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período fundamental T = 2</a:t>
            </a:r>
            <a:r>
              <a:rPr lang="el-GR" altLang="pt-BR" sz="20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.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785926"/>
            <a:ext cx="1857388" cy="32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4857760"/>
            <a:ext cx="2247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6016" y="4799022"/>
            <a:ext cx="21336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761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/>
          <a:srcRect r="87654"/>
          <a:stretch/>
        </p:blipFill>
        <p:spPr bwMode="auto">
          <a:xfrm>
            <a:off x="1432223" y="3520255"/>
            <a:ext cx="670285" cy="41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Associado ao sinal exponencial                  está o conjunto de exponenciais complexas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harmonicamente relacionadas:</a:t>
            </a: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Cada um desses sinais tem uma frequência fundamental que é um múltiplo de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e, portanto, cada um é periódico com período T (embora, para |k|≥2, o período fundamental de          seja uma fração de T).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Logo, uma combinação linear de exponenciais complexas harmonicamente relacionadas na forma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também é periódica com período 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19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l="6696" r="9597"/>
          <a:stretch>
            <a:fillRect/>
          </a:stretch>
        </p:blipFill>
        <p:spPr bwMode="auto">
          <a:xfrm>
            <a:off x="4905377" y="1314435"/>
            <a:ext cx="1296263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2214554"/>
            <a:ext cx="5429288" cy="41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713" y="4797152"/>
            <a:ext cx="4714573" cy="8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61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93738" y="1600200"/>
            <a:ext cx="7786687" cy="45259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ctr">
              <a:buFontTx/>
              <a:buNone/>
              <a:defRPr/>
            </a:pP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800" b="1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2800" b="1" dirty="0" err="1" smtClean="0">
                <a:latin typeface="Verdana" pitchFamily="34" charset="0"/>
              </a:rPr>
              <a:t>Módulo</a:t>
            </a:r>
            <a:r>
              <a:rPr lang="en-US" sz="2800" b="1" dirty="0" smtClean="0">
                <a:latin typeface="Verdana" pitchFamily="34" charset="0"/>
              </a:rPr>
              <a:t> 05 – </a:t>
            </a:r>
            <a:r>
              <a:rPr lang="en-US" sz="2800" b="1" dirty="0" err="1" smtClean="0">
                <a:latin typeface="Verdana" pitchFamily="34" charset="0"/>
              </a:rPr>
              <a:t>Representação</a:t>
            </a:r>
            <a:r>
              <a:rPr lang="en-US" sz="2800" b="1" dirty="0" smtClean="0">
                <a:latin typeface="Verdana" pitchFamily="34" charset="0"/>
              </a:rPr>
              <a:t> de </a:t>
            </a:r>
            <a:r>
              <a:rPr lang="en-US" sz="2800" b="1" dirty="0" err="1" smtClean="0">
                <a:latin typeface="Verdana" pitchFamily="34" charset="0"/>
              </a:rPr>
              <a:t>Sinais</a:t>
            </a:r>
            <a:r>
              <a:rPr lang="en-US" sz="2800" b="1" dirty="0" smtClean="0">
                <a:latin typeface="Verdana" pitchFamily="34" charset="0"/>
              </a:rPr>
              <a:t> </a:t>
            </a:r>
            <a:r>
              <a:rPr lang="en-US" sz="2800" b="1" dirty="0" err="1" smtClean="0">
                <a:latin typeface="Verdana" pitchFamily="34" charset="0"/>
              </a:rPr>
              <a:t>Periódicos</a:t>
            </a:r>
            <a:r>
              <a:rPr lang="en-US" sz="2800" b="1" dirty="0" smtClean="0">
                <a:latin typeface="Verdana" pitchFamily="34" charset="0"/>
              </a:rPr>
              <a:t> </a:t>
            </a:r>
            <a:r>
              <a:rPr lang="en-US" sz="2800" b="1" dirty="0" err="1" smtClean="0">
                <a:latin typeface="Verdana" pitchFamily="34" charset="0"/>
              </a:rPr>
              <a:t>em</a:t>
            </a:r>
            <a:r>
              <a:rPr lang="en-US" sz="2800" b="1" dirty="0" smtClean="0">
                <a:latin typeface="Verdana" pitchFamily="34" charset="0"/>
              </a:rPr>
              <a:t> </a:t>
            </a:r>
            <a:r>
              <a:rPr lang="en-US" sz="2800" b="1" dirty="0" err="1" smtClean="0">
                <a:latin typeface="Verdana" pitchFamily="34" charset="0"/>
              </a:rPr>
              <a:t>Série</a:t>
            </a:r>
            <a:r>
              <a:rPr lang="en-US" sz="2800" b="1" dirty="0" smtClean="0">
                <a:latin typeface="Verdana" pitchFamily="34" charset="0"/>
              </a:rPr>
              <a:t> de Fourier</a:t>
            </a:r>
            <a:endParaRPr lang="en-US" sz="12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k = 0, o termo na equação anterior é constante.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Os termos para k = ± 1 possuem frequência fundamental igual a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são coletivamente chamados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componentes fundamentais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componentes de primeira harmônica.</a:t>
            </a:r>
          </a:p>
          <a:p>
            <a:pPr algn="just" eaLnBrk="1" hangingPunct="1">
              <a:buFontTx/>
              <a:buChar char="•"/>
            </a:pP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Os termos para k = ±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2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possuem frequência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igual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2w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e são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denominados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componentes 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de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segunda 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harmônica.</a:t>
            </a:r>
          </a:p>
          <a:p>
            <a:pPr algn="just" eaLnBrk="1" hangingPunct="1">
              <a:buFontTx/>
              <a:buChar char="•"/>
            </a:pP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Geralmente, os componentes para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k = ±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 são denominados componentes de de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n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-ésima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harmônica.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representação de um sinal periódico na forma da equação apresentada no slide anterior é denominada representação por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Série de Fourier.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379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Exemplo: considere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sendo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rcRect r="1340"/>
          <a:stretch>
            <a:fillRect/>
          </a:stretch>
        </p:blipFill>
        <p:spPr>
          <a:xfrm>
            <a:off x="3417773" y="1751551"/>
            <a:ext cx="2654425" cy="93278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915" y="3174809"/>
            <a:ext cx="1690655" cy="27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084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Reescrevendo a equação e agrupando cada um dos componentes harmônicos que possuem a mesma frequência fundamental,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Usando a relação de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Euler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 typeface="Arial" pitchFamily="34" charset="0"/>
              <a:buChar char="•"/>
            </a:pP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 Ver exemplo: SerieFourierProg1.m.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2306203"/>
            <a:ext cx="6608557" cy="169233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016" y="4857760"/>
            <a:ext cx="5760640" cy="8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43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0138" y="1173187"/>
            <a:ext cx="5264150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Graficamente:</a:t>
            </a:r>
          </a:p>
        </p:txBody>
      </p:sp>
    </p:spTree>
    <p:extLst>
      <p:ext uri="{BB962C8B-B14F-4D97-AF65-F5344CB8AC3E}">
        <p14:creationId xmlns:p14="http://schemas.microsoft.com/office/powerpoint/2010/main" xmlns="" val="1924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Especificamente, suponha que x(t) seja real e possa ser representado na forma da equação abaixo: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 como x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(t) = x(t), obtemos,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Substituindo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–k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no somatório, temos,</a:t>
            </a:r>
          </a:p>
          <a:p>
            <a:pPr algn="just" eaLnBrk="1" hangingPunct="1">
              <a:buFontTx/>
              <a:buChar char="•"/>
            </a:pP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.</a:t>
            </a:r>
          </a:p>
          <a:p>
            <a:pPr algn="just" eaLnBrk="1" hangingPunct="1"/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 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Isso impõe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a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ou, equivalentemente, a</a:t>
            </a: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=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r="46543"/>
          <a:stretch/>
        </p:blipFill>
        <p:spPr>
          <a:xfrm>
            <a:off x="3339995" y="2060848"/>
            <a:ext cx="2520280" cy="83380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19" y="3480152"/>
            <a:ext cx="2520156" cy="8129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725" y="4797152"/>
            <a:ext cx="2584419" cy="8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71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2"/>
          <p:cNvSpPr/>
          <p:nvPr/>
        </p:nvSpPr>
        <p:spPr bwMode="auto">
          <a:xfrm>
            <a:off x="2483768" y="5070244"/>
            <a:ext cx="4176463" cy="10484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obter as formar alternativas da Série de Fourier, primeiro reescrevemos,</a:t>
            </a: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Substituindo,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-k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 a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Como as duas partes no somatório são conjugados complexos uma da outra, podemos escrever,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988840"/>
            <a:ext cx="5342660" cy="91886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91" y="3407225"/>
            <a:ext cx="5305465" cy="957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550245" y="5116852"/>
            <a:ext cx="4043509" cy="9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30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 bwMode="auto">
          <a:xfrm>
            <a:off x="1638300" y="4725144"/>
            <a:ext cx="6030044" cy="1152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for expresso na forma polar como,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seja,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934072"/>
            <a:ext cx="1944216" cy="4868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780" y="2924944"/>
            <a:ext cx="5700440" cy="110109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950" y="4766097"/>
            <a:ext cx="5389354" cy="10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536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 bwMode="auto">
          <a:xfrm>
            <a:off x="1365548" y="3568859"/>
            <a:ext cx="6750407" cy="1152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Uma outra forma para a Série de Fourier de sinais periódicos em tempo contínuo pode ser obtida escrevendo-se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na forma retangular,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B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+jC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</a:t>
            </a: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i="1" dirty="0" smtClean="0">
              <a:latin typeface="Verdana" pitchFamily="34" charset="0"/>
              <a:cs typeface="Times New Roman" pitchFamily="18" charset="0"/>
            </a:endParaRPr>
          </a:p>
          <a:p>
            <a:pPr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sendo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B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C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ambos reais. Assim, 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Assim, para funções periódicas reais, a Série de Fourier em termos de exponenciais complexas é matematicamente equivalente a qualquer uma das duas formas anteriores que usam funções trigonométricas.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606959"/>
            <a:ext cx="6395141" cy="10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23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Supondo que um determinado sinal possa ser representado como a série da equação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precisamos de um procedimento para determinar os coeficientes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Primeiro, multiplicamos ambos os lados por                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r="46543"/>
          <a:stretch/>
        </p:blipFill>
        <p:spPr>
          <a:xfrm>
            <a:off x="3122342" y="2132856"/>
            <a:ext cx="3047148" cy="100811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72" y="4701374"/>
            <a:ext cx="5094316" cy="11216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l="11242" t="17311" r="68431" b="42297"/>
          <a:stretch/>
        </p:blipFill>
        <p:spPr>
          <a:xfrm>
            <a:off x="6408940" y="3933056"/>
            <a:ext cx="1152128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973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29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Depois, integramos de 0 a T = 2</a:t>
            </a:r>
            <a:r>
              <a:rPr lang="el-GR" altLang="pt-BR" sz="1800" dirty="0" smtClean="0">
                <a:cs typeface="Times New Roman" panose="02020603050405020304" pitchFamily="18" charset="0"/>
              </a:rPr>
              <a:t>π</a:t>
            </a:r>
            <a:r>
              <a:rPr lang="pt-BR" altLang="pt-BR" sz="1800" dirty="0" smtClean="0">
                <a:cs typeface="Times New Roman" panose="02020603050405020304" pitchFamily="18" charset="0"/>
              </a:rPr>
              <a:t>/w</a:t>
            </a:r>
            <a:r>
              <a:rPr lang="pt-BR" altLang="pt-BR" sz="1800" baseline="-25000" dirty="0" smtClean="0">
                <a:cs typeface="Times New Roman" panose="02020603050405020304" pitchFamily="18" charset="0"/>
              </a:rPr>
              <a:t>0 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(um período)</a:t>
            </a:r>
            <a:r>
              <a:rPr lang="pt-BR" altLang="pt-BR" sz="1800" dirty="0" smtClean="0"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Trocando a ordem da integração e do somatório,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Realizando a integral entre colchetes,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96" y="1916832"/>
            <a:ext cx="6048672" cy="96028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65" y="3472798"/>
            <a:ext cx="6416531" cy="10363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57" y="5176813"/>
            <a:ext cx="7355251" cy="9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94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No módulo anterior estudamos a representação e a análise dos sistemas LIT por meio da convolução.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Os sinais foram representados como combinações lineares de impulsos deslocados.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Nesse e nos próximos capítulos, vamos explorara um representação alternativa para sinais e sistemas LIT.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Também nesse módulo, o ponto de partida para nossa discussão será o desenvolvimento de uma representação dos sinais como combinações lineares de um conjunto de sinais básicos.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essa representação alternativa, utilizaremos exponenciais complexas.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1. Introdução e Perspectiva Histórica</a:t>
            </a:r>
          </a:p>
        </p:txBody>
      </p:sp>
    </p:spTree>
    <p:extLst>
      <p:ext uri="{BB962C8B-B14F-4D97-AF65-F5344CB8AC3E}">
        <p14:creationId xmlns:p14="http://schemas.microsoft.com/office/powerpoint/2010/main" xmlns="" val="29926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Realizando a integral entre colchetes,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Para </a:t>
            </a:r>
            <a:r>
              <a:rPr lang="pt-BR" altLang="pt-BR" sz="1800" dirty="0" err="1" smtClean="0">
                <a:latin typeface="Verdana" pitchFamily="34" charset="0"/>
                <a:cs typeface="Times New Roman" panose="02020603050405020304" pitchFamily="18" charset="0"/>
              </a:rPr>
              <a:t>k≠n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, cos((k-n)w</a:t>
            </a:r>
            <a:r>
              <a:rPr lang="pt-BR" altLang="pt-BR" sz="1800" baseline="-25000" dirty="0" smtClean="0">
                <a:latin typeface="Verdana" pitchFamily="34" charset="0"/>
                <a:cs typeface="Times New Roman" panose="02020603050405020304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t) e </a:t>
            </a:r>
            <a:r>
              <a:rPr lang="pt-BR" altLang="pt-BR" sz="1800" dirty="0" err="1" smtClean="0">
                <a:latin typeface="Verdana" pitchFamily="34" charset="0"/>
                <a:cs typeface="Times New Roman" panose="02020603050405020304" pitchFamily="18" charset="0"/>
              </a:rPr>
              <a:t>sen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((k-n)w</a:t>
            </a:r>
            <a:r>
              <a:rPr lang="pt-BR" altLang="pt-BR" sz="1800" baseline="-25000" dirty="0" smtClean="0">
                <a:latin typeface="Verdana" pitchFamily="34" charset="0"/>
                <a:cs typeface="Times New Roman" panose="02020603050405020304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t) são senoidais periódicas com período fundamental (T/|k-n|).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Estamos, portanto, integrando em um intervalo de integração de duração T, que é um número inteiro de períodos dos sinais de frequência (k-n)w</a:t>
            </a:r>
            <a:r>
              <a:rPr lang="pt-BR" altLang="pt-BR" sz="1800" baseline="-25000" dirty="0" smtClean="0">
                <a:latin typeface="Verdana" pitchFamily="34" charset="0"/>
                <a:cs typeface="Times New Roman" panose="02020603050405020304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Como a integral representa a medida da área total sob uma função em um intervalo, vemos que, para </a:t>
            </a:r>
            <a:r>
              <a:rPr lang="pt-BR" altLang="pt-BR" sz="1800" dirty="0" err="1">
                <a:latin typeface="Verdana" pitchFamily="34" charset="0"/>
                <a:cs typeface="Times New Roman" panose="02020603050405020304" pitchFamily="18" charset="0"/>
              </a:rPr>
              <a:t>k≠</a:t>
            </a:r>
            <a:r>
              <a:rPr lang="pt-BR" altLang="pt-BR" sz="1800" dirty="0" err="1" smtClean="0">
                <a:latin typeface="Verdana" pitchFamily="34" charset="0"/>
                <a:cs typeface="Times New Roman" panose="02020603050405020304" pitchFamily="18" charset="0"/>
              </a:rPr>
              <a:t>n</a:t>
            </a: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ambas as integrais no membro direto da equação acima são nulas.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anose="02020603050405020304" pitchFamily="18" charset="0"/>
              </a:rPr>
              <a:t> Para k=n, o integrando do lado esquerdo é igual a 1.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76645980"/>
              </p:ext>
            </p:extLst>
          </p:nvPr>
        </p:nvGraphicFramePr>
        <p:xfrm>
          <a:off x="993717" y="1784995"/>
          <a:ext cx="7362825" cy="923925"/>
        </p:xfrm>
        <a:graphic>
          <a:graphicData uri="http://schemas.openxmlformats.org/presentationml/2006/ole">
            <p:oleObj spid="_x0000_s1206" name="Image" r:id="rId4" imgW="9815873" imgH="1231746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19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 bwMode="auto">
          <a:xfrm>
            <a:off x="2771800" y="4437112"/>
            <a:ext cx="3888432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a integral é, portanto, igual a T. Em resumo,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consequentemente,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que fornece o meio para se determinar os coeficientes.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822685"/>
            <a:ext cx="4220043" cy="8862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85" y="4519188"/>
            <a:ext cx="3620211" cy="92603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387" y="3266161"/>
            <a:ext cx="6416531" cy="103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284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 bwMode="auto">
          <a:xfrm>
            <a:off x="2881511" y="4221088"/>
            <a:ext cx="3778721" cy="1152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2953519" y="2636912"/>
            <a:ext cx="3599681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resumo, se x(t) tem um representação em Série de Fourier, ou seja, se ele puder ser expresso como uma combinação linear de exponenciais complexas harmonicamente relacionadas na forma da equação,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Equação de </a:t>
            </a:r>
          </a:p>
          <a:p>
            <a:pPr algn="just" eaLnBrk="1" hangingPunct="1"/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análise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, ,   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 os coeficientes são dados pela equação,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Equação de</a:t>
            </a:r>
          </a:p>
          <a:p>
            <a:pPr algn="just" eaLnBrk="1" hangingPunct="1"/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síntese                                     </a:t>
            </a:r>
          </a:p>
          <a:p>
            <a:pPr algn="just" eaLnBrk="1" hangingPunct="1"/>
            <a:r>
              <a:rPr lang="pt-BR" altLang="pt-BR" sz="14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                 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Esse par de equações, então, define a Série de Fourier de um sinal de tempo contínuo periódico.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03571062"/>
              </p:ext>
            </p:extLst>
          </p:nvPr>
        </p:nvGraphicFramePr>
        <p:xfrm>
          <a:off x="3065613" y="4318496"/>
          <a:ext cx="3378595" cy="949924"/>
        </p:xfrm>
        <a:graphic>
          <a:graphicData uri="http://schemas.openxmlformats.org/presentationml/2006/ole">
            <p:oleObj spid="_x0000_s2230" name="Image" r:id="rId4" imgW="4380952" imgH="1231746" progId="">
              <p:embed/>
            </p:oleObj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/>
          <a:srcRect r="46543"/>
          <a:stretch/>
        </p:blipFill>
        <p:spPr>
          <a:xfrm>
            <a:off x="3253731" y="2654570"/>
            <a:ext cx="3097741" cy="10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27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conjunto {a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} é chamado de coeficientes da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série de 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F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ourier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coeficientes espectrais de x(t).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Os coeficientes complexos medem cada parcela do sinal x(t) que está em cada harmônica da componente fundamental.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coeficiente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é a componente DC ou constante de x(t) e é dado por,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que é simplesmente o valor médio de x(t) em um período.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7096" y="3573016"/>
            <a:ext cx="24193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1:                       .</a:t>
            </a: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2711" y="1357298"/>
            <a:ext cx="17049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2071678"/>
            <a:ext cx="37528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12" y="3357562"/>
            <a:ext cx="36957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                           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17956" y="1688628"/>
            <a:ext cx="2550188" cy="87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53197" y="2842245"/>
            <a:ext cx="374332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364" b="2364"/>
          <a:stretch/>
        </p:blipFill>
        <p:spPr bwMode="auto">
          <a:xfrm>
            <a:off x="1022431" y="5033763"/>
            <a:ext cx="7300045" cy="91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812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3:                                                 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1177" y="1825814"/>
            <a:ext cx="4151064" cy="37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7010400" cy="291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098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3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3110" y="2019647"/>
            <a:ext cx="573405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398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4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1714488"/>
            <a:ext cx="59436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/>
          <a:srcRect r="39128"/>
          <a:stretch>
            <a:fillRect/>
          </a:stretch>
        </p:blipFill>
        <p:spPr bwMode="auto">
          <a:xfrm>
            <a:off x="1857356" y="2738438"/>
            <a:ext cx="5786478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 l="60120"/>
          <a:stretch>
            <a:fillRect/>
          </a:stretch>
        </p:blipFill>
        <p:spPr bwMode="auto">
          <a:xfrm>
            <a:off x="2924198" y="3452818"/>
            <a:ext cx="3790942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5"/>
          <a:srcRect r="24927"/>
          <a:stretch>
            <a:fillRect/>
          </a:stretch>
        </p:blipFill>
        <p:spPr bwMode="auto">
          <a:xfrm>
            <a:off x="928662" y="4405325"/>
            <a:ext cx="7429552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5"/>
          <a:srcRect l="75073"/>
          <a:stretch>
            <a:fillRect/>
          </a:stretch>
        </p:blipFill>
        <p:spPr bwMode="auto">
          <a:xfrm>
            <a:off x="2105076" y="5191143"/>
            <a:ext cx="2466924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7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4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Ver exemplo: SerieFourierProg2.m.</a:t>
            </a: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39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628800"/>
            <a:ext cx="35718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4629196"/>
            <a:ext cx="39814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 representações resultantes são conhecidas como série e transformada de Fourier de tempo contínuo e tempo discreto.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desenvolvimento da análise de Fourier tem uma longa história, envolvendo diferentes pessoas e a investigação de diversos fenômenos físicos.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utilização de “soma trigonométricas” – ou seja, somas de senos e cossenos relacionados harmonicamente ou exponenciais complexas periódicas – para descrever fenômenos periódicos é datado de pelo menos da época dos babilônios.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história moderna sobre o assunto começa em 1748, com L. Euler, que examinou o movimento de uma corda vibrante.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82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4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               </a:t>
            </a: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2011" y="1785926"/>
            <a:ext cx="4668881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5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               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Um período.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Sinal periódico com freqüência fundamental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=2</a:t>
            </a:r>
            <a:r>
              <a:rPr lang="el-GR" altLang="pt-BR" sz="20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/T.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857364"/>
            <a:ext cx="34385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357562"/>
            <a:ext cx="8228012" cy="199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5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2000240"/>
            <a:ext cx="28289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3033713"/>
            <a:ext cx="57245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156" y="4081472"/>
            <a:ext cx="40576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9156" y="5224480"/>
            <a:ext cx="5181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15106" y="5383226"/>
            <a:ext cx="14287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85852" y="2285992"/>
            <a:ext cx="8286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5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para T = 4T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 </a:t>
            </a:r>
            <a:r>
              <a:rPr lang="pt-BR" altLang="pt-BR" sz="1800" dirty="0" smtClean="0">
                <a:latin typeface="Calibri"/>
                <a:cs typeface="Times New Roman" pitchFamily="18" charset="0"/>
              </a:rPr>
              <a:t>→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071678"/>
            <a:ext cx="3067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408098"/>
            <a:ext cx="152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43174" y="2143116"/>
            <a:ext cx="1047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2857496"/>
            <a:ext cx="24098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14480" y="2285992"/>
            <a:ext cx="8286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5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628800"/>
            <a:ext cx="4178552" cy="45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02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37464931"/>
              </p:ext>
            </p:extLst>
          </p:nvPr>
        </p:nvGraphicFramePr>
        <p:xfrm>
          <a:off x="1372319" y="1772816"/>
          <a:ext cx="6296025" cy="1031875"/>
        </p:xfrm>
        <a:graphic>
          <a:graphicData uri="http://schemas.openxmlformats.org/presentationml/2006/ole">
            <p:oleObj spid="_x0000_s3233" name="Equation" r:id="rId4" imgW="2628720" imgH="43164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90253284"/>
              </p:ext>
            </p:extLst>
          </p:nvPr>
        </p:nvGraphicFramePr>
        <p:xfrm>
          <a:off x="1070733" y="2924944"/>
          <a:ext cx="7142503" cy="2952328"/>
        </p:xfrm>
        <a:graphic>
          <a:graphicData uri="http://schemas.openxmlformats.org/presentationml/2006/ole">
            <p:oleObj spid="_x0000_s3234" name="Equation" r:id="rId5" imgW="3377880" imgH="13968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771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80791645"/>
              </p:ext>
            </p:extLst>
          </p:nvPr>
        </p:nvGraphicFramePr>
        <p:xfrm>
          <a:off x="1209703" y="2060848"/>
          <a:ext cx="7322737" cy="3528392"/>
        </p:xfrm>
        <a:graphic>
          <a:graphicData uri="http://schemas.openxmlformats.org/presentationml/2006/ole">
            <p:oleObj spid="_x0000_s4177" name="Equation" r:id="rId4" imgW="3213000" imgH="154908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328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1043608" y="5051276"/>
            <a:ext cx="3024336" cy="9412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17052946"/>
              </p:ext>
            </p:extLst>
          </p:nvPr>
        </p:nvGraphicFramePr>
        <p:xfrm>
          <a:off x="1187624" y="1768376"/>
          <a:ext cx="5899150" cy="4252912"/>
        </p:xfrm>
        <a:graphic>
          <a:graphicData uri="http://schemas.openxmlformats.org/presentationml/2006/ole">
            <p:oleObj spid="_x0000_s5200" name="Equation" r:id="rId4" imgW="2463480" imgH="177768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302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00874555"/>
              </p:ext>
            </p:extLst>
          </p:nvPr>
        </p:nvGraphicFramePr>
        <p:xfrm>
          <a:off x="1187624" y="2280248"/>
          <a:ext cx="7013874" cy="3092968"/>
        </p:xfrm>
        <a:graphic>
          <a:graphicData uri="http://schemas.openxmlformats.org/presentationml/2006/ole">
            <p:oleObj spid="_x0000_s6227" name="Equation" r:id="rId4" imgW="3251160" imgH="14349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7046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971600" y="2636912"/>
            <a:ext cx="5240405" cy="3600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Série Trigonométrica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itchFamily="2" charset="2"/>
              </a:rPr>
              <a:t>↔ Forma complexa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49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1542903"/>
              </p:ext>
            </p:extLst>
          </p:nvPr>
        </p:nvGraphicFramePr>
        <p:xfrm>
          <a:off x="1187624" y="1628800"/>
          <a:ext cx="6296025" cy="4492625"/>
        </p:xfrm>
        <a:graphic>
          <a:graphicData uri="http://schemas.openxmlformats.org/presentationml/2006/ole">
            <p:oleObj spid="_x0000_s7247" name="Equation" r:id="rId4" imgW="2628720" imgH="18795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218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D. Bernoulli (1753) também dedicou-se ao estudo dos movimentos físicos de uma corda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utilizando as séries trigonométricas. 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J. L.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Lagrange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(1759)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sempre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demonstrou-se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cético.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1807, Jean Baptiste Joseph Fourier concluiu um artigo que estudava o fenômeno da propagação do calor a partir das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séries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trigonométricas.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Embora a abordagem do assunto fosse significativa, muitas ideias básicas já eram conhecidas. Além disso, os argumentos matemáticos era imprecisos.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P. L.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Dirichlet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(1829)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forneceu as condições precisas sob as quais uma série periódica pudesse ser representada por uma série de Fourier.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1: utilizando a Série Trigonométrica.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43063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lchete esquerdo 10"/>
          <p:cNvSpPr/>
          <p:nvPr/>
        </p:nvSpPr>
        <p:spPr bwMode="auto">
          <a:xfrm rot="5400000">
            <a:off x="4595019" y="653257"/>
            <a:ext cx="142875" cy="407193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CaixaDeTexto 11"/>
          <p:cNvSpPr txBox="1">
            <a:spLocks noChangeArrowheads="1"/>
          </p:cNvSpPr>
          <p:nvPr/>
        </p:nvSpPr>
        <p:spPr bwMode="auto">
          <a:xfrm>
            <a:off x="4286250" y="2071688"/>
            <a:ext cx="763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pt-BR">
                <a:latin typeface="Arial" charset="0"/>
              </a:rPr>
              <a:t>T=1</a:t>
            </a:r>
          </a:p>
        </p:txBody>
      </p:sp>
    </p:spTree>
    <p:extLst>
      <p:ext uri="{BB962C8B-B14F-4D97-AF65-F5344CB8AC3E}">
        <p14:creationId xmlns:p14="http://schemas.microsoft.com/office/powerpoint/2010/main" xmlns="" val="6226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Série Trigonométrica.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79892243"/>
              </p:ext>
            </p:extLst>
          </p:nvPr>
        </p:nvGraphicFramePr>
        <p:xfrm>
          <a:off x="1282030" y="1772816"/>
          <a:ext cx="5810250" cy="4189413"/>
        </p:xfrm>
        <a:graphic>
          <a:graphicData uri="http://schemas.openxmlformats.org/presentationml/2006/ole">
            <p:oleObj spid="_x0000_s9290" name="Equation" r:id="rId4" imgW="2425680" imgH="175248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773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Série Trigonométrica.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35671358"/>
              </p:ext>
            </p:extLst>
          </p:nvPr>
        </p:nvGraphicFramePr>
        <p:xfrm>
          <a:off x="1222251" y="1797935"/>
          <a:ext cx="2525713" cy="2063750"/>
        </p:xfrm>
        <a:graphic>
          <a:graphicData uri="http://schemas.openxmlformats.org/presentationml/2006/ole">
            <p:oleObj spid="_x0000_s10374" name="Equation" r:id="rId4" imgW="1054080" imgH="86328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47080042"/>
              </p:ext>
            </p:extLst>
          </p:nvPr>
        </p:nvGraphicFramePr>
        <p:xfrm>
          <a:off x="1238150" y="3933825"/>
          <a:ext cx="5926138" cy="1543050"/>
        </p:xfrm>
        <a:graphic>
          <a:graphicData uri="http://schemas.openxmlformats.org/presentationml/2006/ole">
            <p:oleObj spid="_x0000_s10375" name="Equation" r:id="rId5" imgW="2438280" imgH="63468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126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Série Trigonométrica.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94300536"/>
              </p:ext>
            </p:extLst>
          </p:nvPr>
        </p:nvGraphicFramePr>
        <p:xfrm>
          <a:off x="1241499" y="1839913"/>
          <a:ext cx="7146925" cy="3027362"/>
        </p:xfrm>
        <a:graphic>
          <a:graphicData uri="http://schemas.openxmlformats.org/presentationml/2006/ole">
            <p:oleObj spid="_x0000_s11330" name="Equation" r:id="rId4" imgW="3060360" imgH="129528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7953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03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Série Trigonométrica.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200" baseline="30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Ver 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ondaquadrada.m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0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72816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328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2: utilizando a forma complexa.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2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85938"/>
            <a:ext cx="5738813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lchete esquerdo 16"/>
          <p:cNvSpPr/>
          <p:nvPr/>
        </p:nvSpPr>
        <p:spPr bwMode="auto">
          <a:xfrm rot="5400000">
            <a:off x="4607719" y="1964532"/>
            <a:ext cx="142875" cy="150018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0" name="CaixaDeTexto 17"/>
          <p:cNvSpPr txBox="1">
            <a:spLocks noChangeArrowheads="1"/>
          </p:cNvSpPr>
          <p:nvPr/>
        </p:nvSpPr>
        <p:spPr bwMode="auto">
          <a:xfrm>
            <a:off x="4500563" y="2214563"/>
            <a:ext cx="723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pt-BR">
                <a:latin typeface="Arial" charset="0"/>
              </a:rPr>
              <a:t>T=2</a:t>
            </a:r>
          </a:p>
        </p:txBody>
      </p:sp>
    </p:spTree>
    <p:extLst>
      <p:ext uri="{BB962C8B-B14F-4D97-AF65-F5344CB8AC3E}">
        <p14:creationId xmlns:p14="http://schemas.microsoft.com/office/powerpoint/2010/main" xmlns="" val="3291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10901714"/>
              </p:ext>
            </p:extLst>
          </p:nvPr>
        </p:nvGraphicFramePr>
        <p:xfrm>
          <a:off x="1231900" y="1877095"/>
          <a:ext cx="7191375" cy="3640137"/>
        </p:xfrm>
        <a:graphic>
          <a:graphicData uri="http://schemas.openxmlformats.org/presentationml/2006/ole">
            <p:oleObj spid="_x0000_s12352" name="Equation" r:id="rId4" imgW="2781000" imgH="14094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927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5796136" y="3356992"/>
            <a:ext cx="2880320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20800354"/>
              </p:ext>
            </p:extLst>
          </p:nvPr>
        </p:nvGraphicFramePr>
        <p:xfrm>
          <a:off x="1187624" y="1662013"/>
          <a:ext cx="7188200" cy="4359275"/>
        </p:xfrm>
        <a:graphic>
          <a:graphicData uri="http://schemas.openxmlformats.org/presentationml/2006/ole">
            <p:oleObj spid="_x0000_s13375" name="Equation" r:id="rId4" imgW="2781000" imgH="1688760" progId="Equation.3">
              <p:embed/>
            </p:oleObj>
          </a:graphicData>
        </a:graphic>
      </p:graphicFrame>
      <p:pic>
        <p:nvPicPr>
          <p:cNvPr id="8" name="Picture 8" descr="\int x\sin ax\;dx = \frac{\sin ax}{a^2}-\frac{x\cos ax}{a}+C\,\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73948" y="3503861"/>
            <a:ext cx="27305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363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98289954"/>
              </p:ext>
            </p:extLst>
          </p:nvPr>
        </p:nvGraphicFramePr>
        <p:xfrm>
          <a:off x="1109663" y="1836738"/>
          <a:ext cx="6418262" cy="4311650"/>
        </p:xfrm>
        <a:graphic>
          <a:graphicData uri="http://schemas.openxmlformats.org/presentationml/2006/ole">
            <p:oleObj spid="_x0000_s14397" name="Equation" r:id="rId4" imgW="2793960" imgH="18795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6949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59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04369385"/>
              </p:ext>
            </p:extLst>
          </p:nvPr>
        </p:nvGraphicFramePr>
        <p:xfrm>
          <a:off x="1194650" y="1844824"/>
          <a:ext cx="7031038" cy="2447925"/>
        </p:xfrm>
        <a:graphic>
          <a:graphicData uri="http://schemas.openxmlformats.org/presentationml/2006/ole">
            <p:oleObj spid="_x0000_s15418" name="Equation" r:id="rId4" imgW="3060360" imgH="106668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14551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Assim, Fourier não contribuiu efetivamente para a teoria matemática da série de Fourier.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Porém ele teve a clara percepção do potencial para essa representação em série.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Até certo ponto foi seu trabalho e suas afirmações que estimularam grande parte do trabalho subsequente sobre a série de Fourier.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Além disso, Fourier levou esse tipo de representação um grande passo além de qualquer um de seus predecessores ele obteve representações para sinais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aperiódicos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não como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soma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ponderadas de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senoides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harmonicamente relacionadas, mas como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integrais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ponderadas de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senoides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que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não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são todas harmonicamente relacionadas.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10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2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: utilizando a forma complexa.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 Ver 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dentedeserra.m.</a:t>
            </a:r>
            <a:endParaRPr lang="pt-BR" altLang="pt-BR" sz="10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3</a:t>
            </a:r>
            <a:r>
              <a:rPr lang="pt-BR" altLang="pt-BR" sz="1800" b="1" dirty="0" smtClean="0">
                <a:latin typeface="Verdana" pitchFamily="34" charset="0"/>
              </a:rPr>
              <a:t>. Sinais Periódicos de Tempo Cont. e a Série de Fourier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9813" y="174228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844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Linearidade: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Supondo x(t) e y(t) com período fundamental T. Se,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r" eaLnBrk="1" hangingPunct="1">
              <a:buFont typeface="Wingdings" panose="05000000000000000000" pitchFamily="2" charset="2"/>
              <a:buChar char="ü"/>
            </a:pP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Ver 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linearidade.m.</a:t>
            </a:r>
            <a:endParaRPr lang="pt-BR" altLang="pt-BR" sz="1000" baseline="30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86" y="2348855"/>
            <a:ext cx="2173227" cy="16562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09" y="4517664"/>
            <a:ext cx="7353651" cy="8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05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Deslocamento no tempo: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Se, 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outras palavras, quando um sinal periódico é deslocado no tempo, as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magnitudes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de seus coeficientes da Série de Fourier permanecem inalterados.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628650" lvl="1" indent="-171450" algn="r" eaLnBrk="1" hangingPunct="1">
              <a:buFont typeface="Wingdings" pitchFamily="2" charset="2"/>
              <a:buChar char="ü"/>
            </a:pP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Ver 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deslocamento.m.</a:t>
            </a:r>
            <a:endParaRPr lang="pt-BR" altLang="pt-BR" sz="1000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84" y="2204864"/>
            <a:ext cx="2120760" cy="6792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85" y="3501008"/>
            <a:ext cx="7145263" cy="7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00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Reflexão no tempo: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Se, 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Uma consequência interessante dessa propriedade é que, se x(t) for par, então seus coeficientes da Série de Fourier também serão pares. Se x(t) for ímpar, então os coeficientes da Série de Fourier também o serão.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r" eaLnBrk="1" hangingPunct="1">
              <a:buFont typeface="Wingdings" panose="05000000000000000000" pitchFamily="2" charset="2"/>
              <a:buChar char="ü"/>
            </a:pP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Ver 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reflexao.m</a:t>
            </a:r>
            <a:r>
              <a:rPr lang="pt-BR" altLang="pt-BR" sz="1000" dirty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000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84" y="2203683"/>
            <a:ext cx="2120760" cy="67921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425630"/>
            <a:ext cx="2638489" cy="7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79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Mudança de escala no tempo: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Trata-se de uma operação que muda o período fundamental do sinal original.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x(t) tem período T e frequência fundamental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2</a:t>
            </a:r>
            <a:r>
              <a:rPr lang="el-GR" altLang="pt-BR" sz="1800" dirty="0" smtClean="0">
                <a:latin typeface="+mn-lt"/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+mn-lt"/>
                <a:cs typeface="Times New Roman" pitchFamily="18" charset="0"/>
              </a:rPr>
              <a:t>/T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então x(</a:t>
            </a:r>
            <a:r>
              <a:rPr lang="el-GR" altLang="pt-BR" sz="2000" dirty="0" smtClean="0">
                <a:latin typeface="+mj-lt"/>
                <a:cs typeface="Times New Roman" pitchFamily="18" charset="0"/>
              </a:rPr>
              <a:t>α</a:t>
            </a:r>
            <a:r>
              <a:rPr lang="pt-BR" alt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 tem período T/</a:t>
            </a:r>
            <a:r>
              <a:rPr lang="el-GR" altLang="pt-BR" sz="2000" dirty="0" smtClean="0">
                <a:cs typeface="Times New Roman" pitchFamily="18" charset="0"/>
              </a:rPr>
              <a:t>α</a:t>
            </a:r>
            <a:r>
              <a:rPr lang="pt-BR" altLang="pt-BR" sz="1800" dirty="0" smtClean="0"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frequência fundamental </a:t>
            </a:r>
            <a:r>
              <a:rPr lang="el-GR" altLang="pt-BR" sz="1800" dirty="0" smtClean="0">
                <a:cs typeface="Times New Roman" pitchFamily="18" charset="0"/>
              </a:rPr>
              <a:t>α</a:t>
            </a:r>
            <a:r>
              <a:rPr lang="pt-BR" alt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pt-BR" altLang="pt-BR" sz="1800" baseline="-25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baseline="-25000" dirty="0">
              <a:latin typeface="Verdana" pitchFamily="34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Mas como a operação de mudança de escala se aplica diretamente a cada um dos componentes harmônicos de x(t), podemos concluir que os coeficientes de Fourier para cada um desses componentes permanecem os mesmo.</a:t>
            </a:r>
            <a:endParaRPr lang="pt-BR" altLang="pt-BR" sz="1800" baseline="-25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273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Mudança de escala no tempo: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Em outras palavras, se,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</a:t>
            </a: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 os coeficientes não mudaram, mas a representação da Série de Fourier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mudou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devido à mudança da frequência fundamental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r" eaLnBrk="1" hangingPunct="1">
              <a:buFont typeface="Wingdings" panose="05000000000000000000" pitchFamily="2" charset="2"/>
              <a:buChar char="ü"/>
            </a:pP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Ver exemplo: escala.m.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04" y="2348880"/>
            <a:ext cx="2823858" cy="9222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393" y="3714752"/>
            <a:ext cx="3300871" cy="9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96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56" y="4857760"/>
            <a:ext cx="4680520" cy="1089325"/>
          </a:xfrm>
          <a:prstGeom prst="rect">
            <a:avLst/>
          </a:prstGeom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Multiplicação: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x(t) e y(t) são periódicos com período T, e: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 o produto x(t)y(t) também é periódico com período T, e podemos expandi-lo em uma Série de Fourier 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expressam em termos de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b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 O resultaod é:</a:t>
            </a: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r" eaLnBrk="1" hangingPunct="1">
              <a:buFont typeface="Wingdings" panose="05000000000000000000" pitchFamily="2" charset="2"/>
              <a:buChar char="ü"/>
            </a:pP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Ver exemplo: </a:t>
            </a:r>
            <a:r>
              <a:rPr lang="pt-BR" altLang="pt-BR" sz="1000" dirty="0" smtClean="0">
                <a:latin typeface="Verdana" pitchFamily="34" charset="0"/>
                <a:cs typeface="Times New Roman" pitchFamily="18" charset="0"/>
              </a:rPr>
              <a:t>multiplicação.m.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344474"/>
            <a:ext cx="2016224" cy="13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39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56" y="4941168"/>
            <a:ext cx="4680520" cy="1089325"/>
          </a:xfrm>
          <a:prstGeom prst="rect">
            <a:avLst/>
          </a:prstGeom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Multiplicação: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x(t) e y(t) são periódicos com período T, e: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 o produto x(t)y(t) também é periódico com período T, e podemos expandi-lo em uma Série de Fourier  h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expressam em termos de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b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 O resultaod é:</a:t>
            </a: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Lembram disso?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344474"/>
            <a:ext cx="2016224" cy="130825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3635896" y="5812916"/>
            <a:ext cx="1474068" cy="12601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682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Conjugação e simetria conjugada: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então, </a:t>
            </a:r>
          </a:p>
          <a:p>
            <a:pPr lvl="1"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Algumas consequências interessantes dessa propriedade podem ser deduzidas para x(t) real, ou seja, quando x(t) = x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Nesse caso, vemos que os coeficientes da Série de Fourier terão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simetria conjugada,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</a:t>
            </a:r>
            <a:r>
              <a:rPr lang="pt-BR" altLang="pt-BR" dirty="0" smtClean="0">
                <a:latin typeface="Verdana" pitchFamily="34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55" y="2996952"/>
            <a:ext cx="2638489" cy="7340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r="9569"/>
          <a:stretch/>
        </p:blipFill>
        <p:spPr>
          <a:xfrm>
            <a:off x="3861692" y="5566752"/>
            <a:ext cx="1620124" cy="513844"/>
          </a:xfrm>
          <a:prstGeom prst="rect">
            <a:avLst/>
          </a:prstGeom>
        </p:spPr>
      </p:pic>
      <p:pic>
        <p:nvPicPr>
          <p:cNvPr id="13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360" y="2060848"/>
            <a:ext cx="2120760" cy="6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86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Conjugação e simetria conjugada: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Isso, por sua vez, implica várias propriedades de simetria.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ainda: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x(t) é real e par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real e par; e</a:t>
            </a: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Se x(t) é real 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ímpar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  <a:sym typeface="Wingdings" panose="05000000000000000000" pitchFamily="2" charset="2"/>
              </a:rPr>
              <a:t> 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err="1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err="1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é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puramente imaginário e ímpar.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69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7308" t="18918" b="41027"/>
          <a:stretch/>
        </p:blipFill>
        <p:spPr>
          <a:xfrm>
            <a:off x="1967448" y="2697230"/>
            <a:ext cx="2817262" cy="9598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l="7308" t="58973" r="24504"/>
          <a:stretch/>
        </p:blipFill>
        <p:spPr>
          <a:xfrm>
            <a:off x="5595857" y="2733908"/>
            <a:ext cx="2072487" cy="9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559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Quatro matemáticos e cientistas de destaque foram indicados para examinar o artigo de Fourier de 1807.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Três foram a favor: S. F.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Lacroix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G. Monge e P. S. de Laplace.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J. L.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Lagrange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permaneceu firme em rejeitar as séries trigonométricas, como havia feito 50 anos antes.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Devido às objeções veementes de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Lagrange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o artigo de Fourier nunca foi publicado.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Depois de várias outras tentativas de ter seu trabalho aceito e publicado pelo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Institut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de France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Fourier iniciou a escrita de outra versão do seu trabalho, que apareceu com o título de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Theorie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analytique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de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la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chaleur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02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 bwMode="auto">
          <a:xfrm>
            <a:off x="2843808" y="4191645"/>
            <a:ext cx="3709392" cy="9700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Relação de Parseval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Sabe-se que: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</a:t>
            </a: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 |a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|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é a potência média do k-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ésimo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componente harmônico de x(t).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Assim, a relação de Parseval, que é dada por,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assegura que a potência total média de um sinal periódico é igual à soma das potências médias de todos os seus componentes harmônicos.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75" y="2308292"/>
            <a:ext cx="4439505" cy="6886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833" y="4218293"/>
            <a:ext cx="3096344" cy="9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85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4510" y="1854867"/>
            <a:ext cx="61912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803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263" t="-2354" r="846" b="18242"/>
          <a:stretch/>
        </p:blipFill>
        <p:spPr bwMode="auto">
          <a:xfrm>
            <a:off x="1331640" y="1916832"/>
            <a:ext cx="6984776" cy="168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partir de x(t):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Podemos escrever g(t) = x(t-1)-1/2, com T = 4 e T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1.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Pela propriedade do deslocamento, se os coeficientes da Série de Fourier para x(t) são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 para x(t-1) temos:</a:t>
            </a:r>
          </a:p>
          <a:p>
            <a:pPr lvl="1" algn="ctr" eaLnBrk="1" hangingPunct="1"/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b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a</a:t>
            </a:r>
            <a:r>
              <a:rPr lang="pt-BR" altLang="pt-BR" sz="1800" baseline="-25000" dirty="0" err="1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err="1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baseline="30000" dirty="0" err="1" smtClean="0">
                <a:latin typeface="Verdana" pitchFamily="34" charset="0"/>
                <a:cs typeface="Times New Roman" pitchFamily="18" charset="0"/>
              </a:rPr>
              <a:t>-jk</a:t>
            </a:r>
            <a:r>
              <a:rPr lang="el-GR" altLang="pt-BR" sz="1800" baseline="30000" dirty="0" smtClean="0">
                <a:latin typeface="+mn-lt"/>
                <a:cs typeface="Times New Roman" pitchFamily="18" charset="0"/>
              </a:rPr>
              <a:t>π</a:t>
            </a:r>
            <a:r>
              <a:rPr lang="pt-BR" altLang="pt-BR" sz="1800" baseline="30000" dirty="0" smtClean="0">
                <a:latin typeface="+mn-lt"/>
                <a:cs typeface="Times New Roman" pitchFamily="18" charset="0"/>
              </a:rPr>
              <a:t>/2</a:t>
            </a:r>
            <a:r>
              <a:rPr lang="pt-BR" altLang="pt-BR" sz="1800" baseline="-25000" dirty="0" smtClean="0">
                <a:latin typeface="+mn-lt"/>
                <a:cs typeface="Times New Roman" pitchFamily="18" charset="0"/>
              </a:rPr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35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263" t="-2354" r="846" b="18242"/>
          <a:stretch/>
        </p:blipFill>
        <p:spPr bwMode="auto">
          <a:xfrm>
            <a:off x="1331640" y="1916832"/>
            <a:ext cx="6984776" cy="168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 partir de x(t):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Os coeficientes de Fourier do nível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DC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 g(t), isto é, -1/2, são dados por,</a:t>
            </a:r>
            <a:endParaRPr lang="pt-BR" altLang="pt-BR" sz="1800" i="1" baseline="30000" dirty="0" smtClean="0">
              <a:latin typeface="+mn-lt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957" y="4627794"/>
            <a:ext cx="2938142" cy="8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052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Pela superposição: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i="1" baseline="300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Como já calculamos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,</a:t>
            </a: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anose="05000000000000000000" pitchFamily="2" charset="2"/>
              <a:buChar char="ü"/>
            </a:pPr>
            <a:endParaRPr lang="pt-BR" altLang="pt-BR" sz="12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endParaRPr lang="pt-BR" altLang="pt-BR" sz="1200" dirty="0" smtClean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200" dirty="0" smtClean="0">
                <a:latin typeface="Verdana" pitchFamily="34" charset="0"/>
                <a:cs typeface="Times New Roman" pitchFamily="18" charset="0"/>
              </a:rPr>
              <a:t> Ver </a:t>
            </a:r>
            <a:r>
              <a:rPr lang="pt-BR" altLang="pt-BR" sz="1200" dirty="0">
                <a:latin typeface="Verdana" pitchFamily="34" charset="0"/>
                <a:cs typeface="Times New Roman" pitchFamily="18" charset="0"/>
              </a:rPr>
              <a:t>exemplo: </a:t>
            </a:r>
            <a:r>
              <a:rPr lang="pt-BR" altLang="pt-BR" sz="1200" dirty="0" smtClean="0">
                <a:latin typeface="Verdana" pitchFamily="34" charset="0"/>
                <a:cs typeface="Times New Roman" pitchFamily="18" charset="0"/>
              </a:rPr>
              <a:t>SerieFourierProg3.m</a:t>
            </a:r>
            <a:endParaRPr lang="pt-BR" altLang="pt-BR" sz="12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4</a:t>
            </a:r>
            <a:r>
              <a:rPr lang="pt-BR" altLang="pt-BR" sz="1800" b="1" dirty="0" smtClean="0">
                <a:latin typeface="Verdana" pitchFamily="34" charset="0"/>
              </a:rPr>
              <a:t>. Propriedades da Série de Fourier de Tempo Contínuo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462773"/>
            <a:ext cx="4179987" cy="11102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653136"/>
            <a:ext cx="5102163" cy="10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74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Como vimos anteriormente, um sinal em tempo discreto x[n] é periódico com período N se x[n] = x[n+N].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período fundamental é o menor valor de N para o qual a equação acima é verdadeira e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2</a:t>
            </a:r>
            <a:r>
              <a:rPr lang="el-GR" altLang="pt-BR" sz="1800" dirty="0" smtClean="0">
                <a:latin typeface="+mj-lt"/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/N é a frequencia fundamental.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 exemplo, a exponencial complexa e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j(</a:t>
            </a: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2</a:t>
            </a:r>
            <a:r>
              <a:rPr lang="el-GR" altLang="pt-BR" sz="1800" baseline="30000" dirty="0">
                <a:cs typeface="Times New Roman" pitchFamily="18" charset="0"/>
              </a:rPr>
              <a:t>π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/N)n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periódica com período N.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conjunto de todos os sinais exponenciais complexos de tempo discreto que são periódicos em N é dado por,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Todos esse sinais possuem frequencias fundamentais que são múltiplas de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e, assim, são harmonicamente relacionadas.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4841" y="4590925"/>
            <a:ext cx="5570587" cy="49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690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 acordo com as propriedades de periodicidade das exponenciais complexas de tempo discreto estudadas no módulo “Sinais”, podemos concluir que,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,                                  ...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Generalizando,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resumo,         são distintas apenas para uma faixa de N valores sucessivos de k.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Queremos, agora, considerar a representação de sequências periódicas mais gerais em termos de combinações lineares de         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>
              <a:buFontTx/>
              <a:buChar char="•"/>
            </a:pPr>
            <a:r>
              <a:rPr lang="pt-BR" altLang="pt-BR" sz="1200" dirty="0">
                <a:latin typeface="Verdana" pitchFamily="34" charset="0"/>
                <a:cs typeface="Times New Roman" pitchFamily="18" charset="0"/>
              </a:rPr>
              <a:t> Ver exemplo: </a:t>
            </a:r>
            <a:r>
              <a:rPr lang="pt-BR" altLang="pt-BR" sz="1200" dirty="0" smtClean="0">
                <a:latin typeface="Verdana" pitchFamily="34" charset="0"/>
                <a:cs typeface="Times New Roman" pitchFamily="18" charset="0"/>
              </a:rPr>
              <a:t>SerieFourierProg4.m</a:t>
            </a:r>
            <a:endParaRPr lang="pt-BR" altLang="pt-BR" sz="12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7234"/>
          <a:stretch/>
        </p:blipFill>
        <p:spPr bwMode="auto">
          <a:xfrm>
            <a:off x="2728820" y="4074438"/>
            <a:ext cx="690163" cy="390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oup 4"/>
          <p:cNvGrpSpPr/>
          <p:nvPr/>
        </p:nvGrpSpPr>
        <p:grpSpPr>
          <a:xfrm>
            <a:off x="2051720" y="2458286"/>
            <a:ext cx="2232248" cy="428365"/>
            <a:chOff x="5629828" y="1950148"/>
            <a:chExt cx="1678476" cy="32209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9828" y="1950148"/>
              <a:ext cx="966291" cy="322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6119" y="1950148"/>
              <a:ext cx="712185" cy="284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42498" y="2406936"/>
            <a:ext cx="2635110" cy="45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59693" y="3272280"/>
            <a:ext cx="3095124" cy="57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506" r="67234" b="16261"/>
          <a:stretch/>
        </p:blipFill>
        <p:spPr bwMode="auto">
          <a:xfrm>
            <a:off x="3953845" y="5517232"/>
            <a:ext cx="6901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607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 Box 2052"/>
              <p:cNvSpPr txBox="1">
                <a:spLocks noChangeArrowheads="1"/>
              </p:cNvSpPr>
              <p:nvPr/>
            </p:nvSpPr>
            <p:spPr bwMode="auto">
              <a:xfrm>
                <a:off x="987779" y="1348915"/>
                <a:ext cx="7224713" cy="5355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/>
                </a:r>
                <a:r>
                  <a:rPr lang="pt-BR" altLang="pt-BR" sz="1800" i="1" dirty="0" smtClean="0">
                    <a:latin typeface="Verdana" pitchFamily="34" charset="0"/>
                    <a:cs typeface="Times New Roman" pitchFamily="18" charset="0"/>
                  </a:rPr>
                  <a:t>Série de Fourier de Tempo Discreto</a:t>
                </a: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/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/>
                </a:r>
              </a:p>
              <a:p>
                <a:pPr algn="just" eaLnBrk="1" hangingPunct="1"/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Equação de Síntese                              Equação de Análise</a:t>
                </a:r>
              </a:p>
              <a:p>
                <a:pPr algn="just" eaLnBrk="1" hangingPunct="1"/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r>
                  <a:rPr lang="pt-BR" sz="1800" dirty="0" smtClean="0">
                    <a:latin typeface="Verdana" pitchFamily="34" charset="0"/>
                    <a:cs typeface="Times New Roman" pitchFamily="18" charset="0"/>
                  </a:rPr>
                  <a:t/>
                </a:r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{a</a:t>
                </a:r>
                <a:r>
                  <a:rPr lang="pt-BR" sz="1800" baseline="-250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k</a:t>
                </a:r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pt-BR" sz="1800" i="1" smtClean="0">
                        <a:latin typeface="Cambria Math"/>
                        <a:ea typeface="Cambria Math"/>
                        <a:cs typeface="Verdana" pitchFamily="34" charset="0"/>
                      </a:rPr>
                      <m:t>→</m:t>
                    </m:r>
                  </m:oMath>
                </a14:m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  <a:sym typeface="Wingdings" pitchFamily="2" charset="2"/>
                  </a:rPr>
                  <a:t/>
                </a:r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coeficientes </a:t>
                </a:r>
                <a:r>
                  <a:rPr lang="pt-BR" sz="1800" dirty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da Série de Fourier ou </a:t>
                </a:r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coeficientes espectrais.</a:t>
                </a:r>
              </a:p>
              <a:p>
                <a:pPr algn="just" eaLnBrk="1" hangingPunct="1"/>
                <a:endParaRPr lang="pt-BR" sz="18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marL="742950" lvl="1" indent="-285750" algn="just" eaLnBrk="1" hangingPunct="1">
                  <a:buFont typeface="Wingdings" pitchFamily="2" charset="2"/>
                  <a:buChar char="ü"/>
                </a:pPr>
                <a:r>
                  <a:rPr 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Quantificam </a:t>
                </a:r>
                <a:r>
                  <a:rPr lang="pt-BR" sz="1800" dirty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a contribuição de cada uma das N harmônicas. </a:t>
                </a:r>
                <a:endParaRPr lang="pt-BR" altLang="pt-BR" sz="18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algn="just" eaLnBrk="1" hangingPunct="1"/>
                <a:r>
                  <a:rPr lang="pt-BR" altLang="pt-BR" sz="1800" dirty="0">
                    <a:latin typeface="Verdana" pitchFamily="34" charset="0"/>
                    <a:cs typeface="Times New Roman" pitchFamily="18" charset="0"/>
                  </a:rPr>
                  <a:t/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/>
                </a: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Text Box 20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7779" y="1348915"/>
                <a:ext cx="7224713" cy="5355312"/>
              </a:xfrm>
              <a:prstGeom prst="rect">
                <a:avLst/>
              </a:prstGeom>
              <a:blipFill rotWithShape="1">
                <a:blip r:embed="rId3"/>
                <a:stretch>
                  <a:fillRect l="-675" t="-569" r="-7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31520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c 4"/>
          <p:cNvSpPr/>
          <p:nvPr/>
        </p:nvSpPr>
        <p:spPr bwMode="auto">
          <a:xfrm rot="16200000">
            <a:off x="233371" y="2371006"/>
            <a:ext cx="2057671" cy="1881634"/>
          </a:xfrm>
          <a:prstGeom prst="arc">
            <a:avLst>
              <a:gd name="adj1" fmla="val 11458209"/>
              <a:gd name="adj2" fmla="val 21263369"/>
            </a:avLst>
          </a:prstGeom>
          <a:ln>
            <a:solidFill>
              <a:srgbClr val="C00000"/>
            </a:solidFill>
            <a:headEnd type="arrow" w="med" len="med"/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Arc 9"/>
          <p:cNvSpPr/>
          <p:nvPr/>
        </p:nvSpPr>
        <p:spPr bwMode="auto">
          <a:xfrm rot="17079479" flipV="1">
            <a:off x="7627974" y="3015520"/>
            <a:ext cx="1147674" cy="1322444"/>
          </a:xfrm>
          <a:prstGeom prst="arc">
            <a:avLst>
              <a:gd name="adj1" fmla="val 11458209"/>
              <a:gd name="adj2" fmla="val 21263369"/>
            </a:avLst>
          </a:prstGeom>
          <a:ln>
            <a:headEnd type="arrow" w="med" len="med"/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6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 1: considere o sinal x[n] = sen(w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n).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x[n] é periódico apenas se 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cs typeface="Times New Roman" pitchFamily="18" charset="0"/>
              </a:rPr>
              <a:t>/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racional.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o caso em que 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cs typeface="Times New Roman" pitchFamily="18" charset="0"/>
              </a:rPr>
              <a:t>/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um inteiro N, ou seja,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ctr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/N,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x[n] é periódico com período fundamental N.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Expandindo o sinal como uma soma de duas exponenciais complexas, temos: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5839" y="5074756"/>
            <a:ext cx="5328592" cy="96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06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969" r="-441" b="20915"/>
          <a:stretch/>
        </p:blipFill>
        <p:spPr bwMode="auto">
          <a:xfrm>
            <a:off x="1705707" y="4518620"/>
            <a:ext cx="5616624" cy="171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Por inspeção, obtemos,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os demais coeficientes são iguais a zero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. 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Para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sinais discretos periódicos reais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 a</a:t>
            </a: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*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Os coeficientes se repetem com período N; assim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N+1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também é igual a 1/2j e a</a:t>
            </a:r>
            <a:r>
              <a:rPr lang="pt-BR" altLang="pt-BR" sz="1600" baseline="-25000" dirty="0" smtClean="0">
                <a:latin typeface="Verdana" pitchFamily="34" charset="0"/>
                <a:cs typeface="Times New Roman" pitchFamily="18" charset="0"/>
              </a:rPr>
              <a:t>N-1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é  igual a -1/2j.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Os coeficientes da série de Fourier para este exemplo, com N = 5, estão ilustrados abaixo.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79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48789"/>
            <a:ext cx="2877722" cy="656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850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Esse livro foi publicado em 1822, 15 anos depois de Fourier ter apresentando seus primeiros resultados ao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Institut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de France.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</a:t>
            </a:fld>
            <a:endParaRPr lang="pt-BR" altLang="pt-BR" dirty="0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  <p:pic>
        <p:nvPicPr>
          <p:cNvPr id="48130" name="Picture 2" descr="http://www.christies.com/lotfinderimages/d50858/d5085885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493151"/>
            <a:ext cx="2457729" cy="3185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665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Na equação de síntese, porém, somente um péríodo é utilizado. 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Considere agora o caso em que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2</a:t>
            </a:r>
            <a:r>
              <a:rPr lang="el-GR" altLang="pt-BR" sz="1800" dirty="0">
                <a:cs typeface="Times New Roman" pitchFamily="18" charset="0"/>
              </a:rPr>
              <a:t>π</a:t>
            </a:r>
            <a:r>
              <a:rPr lang="pt-BR" altLang="pt-BR" sz="1800" dirty="0">
                <a:cs typeface="Times New Roman" pitchFamily="18" charset="0"/>
              </a:rPr>
              <a:t>/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 racional, ou seja, w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M/N, com M e N inteiros.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Assumindo que M e N não tenham quaisquer fatores comuns, x[n] tem um período fundamental de N=M(2</a:t>
            </a:r>
            <a:r>
              <a:rPr lang="el-GR" altLang="pt-BR" sz="1800" dirty="0" smtClean="0">
                <a:cs typeface="Times New Roman" pitchFamily="18" charset="0"/>
              </a:rPr>
              <a:t>π</a:t>
            </a:r>
            <a:r>
              <a:rPr lang="pt-BR" altLang="pt-BR" sz="1800" dirty="0" smtClean="0">
                <a:cs typeface="Times New Roman" pitchFamily="18" charset="0"/>
              </a:rPr>
              <a:t>/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w</a:t>
            </a:r>
            <a:r>
              <a:rPr lang="pt-BR" altLang="pt-BR" sz="1800" baseline="-25000" dirty="0">
                <a:latin typeface="Verdana" pitchFamily="34" charset="0"/>
                <a:cs typeface="Times New Roman" pitchFamily="18" charset="0"/>
              </a:rPr>
              <a:t>0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Novamente, expandimos x[n] como uma soma de exponenciais complexas,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 concluímos que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1/2j e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-M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-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1/2j.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7867" y="4584017"/>
            <a:ext cx="4824536" cy="78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0093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os demais coeficientes em um período N são nulos.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Os coeficientes de Fourier para este exemplo, com M = 3 e N = 5, são representados abaixo.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Aqui também está indicada a periodicidade dos coeficientes. Por exemplo,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2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=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-3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= -1/2j. Observe, porém, que em qualquer período de comprimeiro 5 exisitem apenas dois coeficientes diferentes de zero.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40" b="18040"/>
          <a:stretch/>
        </p:blipFill>
        <p:spPr bwMode="auto">
          <a:xfrm>
            <a:off x="1043608" y="2607547"/>
            <a:ext cx="7224713" cy="22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74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 Box 2052"/>
              <p:cNvSpPr txBox="1">
                <a:spLocks noChangeArrowheads="1"/>
              </p:cNvSpPr>
              <p:nvPr/>
            </p:nvSpPr>
            <p:spPr bwMode="auto">
              <a:xfrm>
                <a:off x="987779" y="1348915"/>
                <a:ext cx="7224713" cy="4509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Exemplo 2: considere o sinal,</a:t>
                </a: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ctr" eaLnBrk="1" hangingPunct="1"/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x[n] = 1 + sen(</a:t>
                </a:r>
                <a:r>
                  <a:rPr lang="pt-BR" altLang="pt-BR" sz="1800" dirty="0">
                    <a:latin typeface="Verdana" pitchFamily="34" charset="0"/>
                    <a:cs typeface="Times New Roman" pitchFamily="18" charset="0"/>
                  </a:rPr>
                  <a:t>2</a:t>
                </a:r>
                <a:r>
                  <a:rPr lang="el-GR" altLang="pt-BR" sz="1800" dirty="0" smtClean="0">
                    <a:cs typeface="Times New Roman" pitchFamily="18" charset="0"/>
                  </a:rPr>
                  <a:t>π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n</a:t>
                </a:r>
                <a:r>
                  <a:rPr lang="pt-BR" alt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/N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) + 3cos(2</a:t>
                </a:r>
                <a:r>
                  <a:rPr lang="el-GR" altLang="pt-BR" sz="1800" dirty="0">
                    <a:cs typeface="Times New Roman" pitchFamily="18" charset="0"/>
                  </a:rPr>
                  <a:t>π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n</a:t>
                </a:r>
                <a:r>
                  <a:rPr lang="pt-BR" altLang="pt-BR" sz="1800" dirty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/N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) + cos(4</a:t>
                </a:r>
                <a:r>
                  <a:rPr lang="el-GR" altLang="pt-BR" sz="1800" dirty="0" smtClean="0">
                    <a:cs typeface="Times New Roman" pitchFamily="18" charset="0"/>
                  </a:rPr>
                  <a:t>π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n</a:t>
                </a:r>
                <a:r>
                  <a:rPr lang="pt-BR" altLang="pt-BR" sz="1800" dirty="0" smtClean="0">
                    <a:cs typeface="Times New Roman" pitchFamily="18" charset="0"/>
                  </a:rPr>
                  <a:t>/N + </a:t>
                </a:r>
                <a:r>
                  <a:rPr lang="el-GR" altLang="pt-BR" sz="1800" dirty="0" smtClean="0">
                    <a:cs typeface="Times New Roman" pitchFamily="18" charset="0"/>
                  </a:rPr>
                  <a:t>π</a:t>
                </a:r>
                <a:r>
                  <a:rPr lang="pt-BR" altLang="pt-BR" sz="18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/2</a:t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)</a:t>
                </a:r>
                <a:r>
                  <a:rPr lang="pt-BR" altLang="pt-BR" sz="1800" dirty="0" smtClean="0">
                    <a:cs typeface="Times New Roman" pitchFamily="18" charset="0"/>
                  </a:rPr>
                  <a:t>.</a:t>
                </a:r>
              </a:p>
              <a:p>
                <a:pPr algn="ctr" eaLnBrk="1" hangingPunct="1"/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>
                    <a:latin typeface="Verdana" pitchFamily="34" charset="0"/>
                    <a:cs typeface="Times New Roman" pitchFamily="18" charset="0"/>
                  </a:rPr>
                  <a:t/>
                </a: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O sinal é periódico com período N.</a:t>
                </a:r>
              </a:p>
              <a:p>
                <a:pPr algn="just" eaLnBrk="1" hangingPunct="1">
                  <a:buFontTx/>
                  <a:buChar char="•"/>
                </a:pPr>
                <a:endParaRPr lang="pt-BR" altLang="pt-BR" sz="1800" dirty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Podemos expandir x[n] diretamente,</a:t>
                </a:r>
              </a:p>
              <a:p>
                <a:pPr algn="just" eaLnBrk="1" hangingPunct="1"/>
                <a:endParaRPr lang="pt-BR" altLang="pt-BR" sz="1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e>
                      </m:d>
                      <m:r>
                        <a:rPr lang="pt-BR" altLang="pt-BR" b="0" i="1" smtClean="0">
                          <a:latin typeface="Cambria Math"/>
                          <a:cs typeface="Times New Roman" pitchFamily="18" charset="0"/>
                        </a:rPr>
                        <m:t>=1+</m:t>
                      </m:r>
                      <m:f>
                        <m:fPr>
                          <m:ctrlP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altLang="pt-BR" b="0" i="1" smtClean="0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b="0" i="1" smtClean="0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b="0" i="1" smtClean="0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altLang="pt-BR" b="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b="0" i="1" smtClean="0"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altLang="pt-BR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pt-BR" altLang="pt-BR" b="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altLang="pt-BR" i="1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altLang="pt-BR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altLang="pt-BR" b="0" i="1" smtClean="0"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altLang="pt-BR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pt-BR" altLang="pt-BR" b="0" i="0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altLang="pt-BR" i="1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4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pt-BR" altLang="pt-BR" b="0" i="1" smtClean="0"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pt-BR" altLang="pt-BR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pt-BR" altLang="pt-BR" i="1"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pt-BR" altLang="pt-BR" i="1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4</m:t>
                                      </m:r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altLang="pt-BR" b="0" i="1" smtClean="0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pt-BR" altLang="pt-BR" i="1"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altLang="pt-BR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altLang="pt-BR" dirty="0">
                  <a:latin typeface="Verdana" pitchFamily="34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Text Box 20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7779" y="1348915"/>
                <a:ext cx="7224713" cy="4509440"/>
              </a:xfrm>
              <a:prstGeom prst="rect">
                <a:avLst/>
              </a:prstGeom>
              <a:blipFill rotWithShape="1">
                <a:blip r:embed="rId3"/>
                <a:stretch>
                  <a:fillRect l="-675" t="-6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999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 Box 2052"/>
              <p:cNvSpPr txBox="1">
                <a:spLocks noChangeArrowheads="1"/>
              </p:cNvSpPr>
              <p:nvPr/>
            </p:nvSpPr>
            <p:spPr bwMode="auto">
              <a:xfrm>
                <a:off x="987779" y="1348915"/>
                <a:ext cx="7224713" cy="4984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Agrupando os termos,</a:t>
                </a:r>
              </a:p>
              <a:p>
                <a:pPr eaLnBrk="1" hangingPunct="1"/>
                <a:endParaRPr lang="pt-BR" altLang="pt-BR" sz="800" dirty="0">
                  <a:latin typeface="Verdana" pitchFamily="34" charset="0"/>
                  <a:cs typeface="Times New Roman" pitchFamily="18" charset="0"/>
                </a:endParaRPr>
              </a:p>
              <a:p>
                <a:pPr algn="ctr" eaLnBrk="1" hangingPunct="1"/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/>
                        <a:cs typeface="Times New Roman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pt-BR" altLang="pt-BR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pt-BR" altLang="pt-BR" b="0" i="1" smtClean="0">
                        <a:latin typeface="Cambria Math"/>
                        <a:cs typeface="Times New Roman" pitchFamily="18" charset="0"/>
                      </a:rPr>
                      <m:t>=1+</m:t>
                    </m:r>
                    <m:d>
                      <m:dPr>
                        <m:ctrlPr>
                          <a:rPr lang="pt-BR" altLang="pt-BR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altLang="pt-BR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pt-BR" altLang="pt-BR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pt-BR" altLang="pt-B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ctrlP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altLang="pt-BR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pt-BR" altLang="pt-BR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pt-BR" altLang="pt-BR" b="0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+                  +</m:t>
                    </m:r>
                    <m:d>
                      <m:dPr>
                        <m:ctrlPr>
                          <a:rPr lang="pt-BR" altLang="pt-BR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r>
                          <a:rPr lang="pt-BR" altLang="pt-B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pt-BR" altLang="pt-BR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altLang="pt-BR" dirty="0" smtClean="0">
                    <a:latin typeface="Verdana" pitchFamily="34" charset="0"/>
                    <a:cs typeface="Times New Roman" pitchFamily="18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pt-BR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altLang="pt-BR" b="0" i="1" smtClean="0">
                                <a:latin typeface="Cambria Math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r>
                          <a:rPr lang="pt-BR" altLang="pt-BR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pt-BR" altLang="pt-B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pt-BR" altLang="pt-BR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pt-BR" altLang="pt-BR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altLang="pt-BR" dirty="0" smtClean="0">
                    <a:latin typeface="Verdana" pitchFamily="34" charset="0"/>
                    <a:cs typeface="Times New Roman" pitchFamily="18" charset="0"/>
                  </a:rPr>
                  <a:t>.</a:t>
                </a:r>
              </a:p>
              <a:p>
                <a:pPr eaLnBrk="1" hangingPunct="1"/>
                <a:endParaRPr lang="pt-BR" altLang="pt-BR" sz="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>
                  <a:buFontTx/>
                  <a:buChar char="•"/>
                </a:pPr>
                <a:r>
                  <a:rPr lang="pt-BR" altLang="pt-BR" sz="1800" dirty="0" smtClean="0">
                    <a:latin typeface="Verdana" pitchFamily="34" charset="0"/>
                    <a:cs typeface="Times New Roman" pitchFamily="18" charset="0"/>
                  </a:rPr>
                  <a:t> Assim, os coeficientes da Série de Fourier para este exemplo são:</a:t>
                </a:r>
              </a:p>
              <a:p>
                <a:pPr algn="just" eaLnBrk="1" hangingPunct="1">
                  <a:buFontTx/>
                  <a:buChar char="•"/>
                </a:pPr>
                <a:endParaRPr lang="pt-BR" altLang="pt-BR" sz="800" b="0" i="1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−</m:t>
                      </m:r>
                      <m:f>
                        <m:fPr>
                          <m:ctrlP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𝑗</m:t>
                      </m:r>
                      <m:sSub>
                        <m:sSubPr>
                          <m:ctrlP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                         </m:t>
                          </m:r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−−</m:t>
                      </m:r>
                      <m:f>
                        <m:fPr>
                          <m:ctrlP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𝑗</m:t>
                      </m:r>
                      <m:r>
                        <a:rPr lang="pt-BR" altLang="pt-BR" sz="2000" b="0" i="0" smtClean="0">
                          <a:latin typeface="Cambria Math"/>
                          <a:cs typeface="Times New Roman" pitchFamily="18" charset="0"/>
                        </a:rPr>
                        <m:t>                                                  </m:t>
                      </m:r>
                      <m:sSub>
                        <m:sSubPr>
                          <m:ctrlP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pt-BR" sz="2000" b="0" i="1" smtClean="0">
                              <a:latin typeface="Cambria Math"/>
                              <a:cs typeface="Times New Roman" pitchFamily="18" charset="0"/>
                            </a:rPr>
                            <m:t>−2</m:t>
                          </m:r>
                        </m:sub>
                      </m:sSub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−</m:t>
                      </m:r>
                      <m:f>
                        <m:fPr>
                          <m:ctrlP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pt-BR" sz="20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r>
                        <a:rPr lang="pt-BR" altLang="pt-BR" sz="2000" i="1">
                          <a:latin typeface="Cambria Math"/>
                          <a:cs typeface="Times New Roman" pitchFamily="18" charset="0"/>
                        </a:rPr>
                        <m:t>𝑗</m:t>
                      </m:r>
                      <m:r>
                        <a:rPr lang="pt-BR" altLang="pt-BR" sz="2000" b="0" i="1" smtClean="0">
                          <a:latin typeface="Cambria Math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pt-BR" altLang="pt-BR" sz="20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eaLnBrk="1" hangingPunct="1"/>
                <a:endParaRPr lang="pt-BR" altLang="pt-BR" sz="800" dirty="0" smtClean="0">
                  <a:latin typeface="Verdana" pitchFamily="34" charset="0"/>
                  <a:cs typeface="Times New Roman" pitchFamily="18" charset="0"/>
                </a:endParaRPr>
              </a:p>
              <a:p>
                <a:pPr algn="just" eaLnBrk="1" hangingPunct="1"/>
                <a:r>
                  <a:rPr lang="pt-BR" altLang="pt-BR" sz="1600" dirty="0" smtClean="0">
                    <a:latin typeface="Verdana" pitchFamily="34" charset="0"/>
                    <a:cs typeface="Times New Roman" pitchFamily="18" charset="0"/>
                  </a:rPr>
                  <a:t>com a</a:t>
                </a:r>
                <a:r>
                  <a:rPr lang="pt-BR" altLang="pt-BR" sz="1600" baseline="-25000" dirty="0" smtClean="0">
                    <a:latin typeface="Verdana" pitchFamily="34" charset="0"/>
                    <a:cs typeface="Times New Roman" pitchFamily="18" charset="0"/>
                  </a:rPr>
                  <a:t>k</a:t>
                </a:r>
                <a:r>
                  <a:rPr lang="pt-BR" altLang="pt-BR" sz="1600" dirty="0" smtClean="0">
                    <a:latin typeface="Verdana" pitchFamily="34" charset="0"/>
                    <a:cs typeface="Times New Roman" pitchFamily="18" charset="0"/>
                  </a:rPr>
                  <a:t> = 0 para outros valores de k no intervalo do somatório da equação de síntese.</a:t>
                </a:r>
              </a:p>
              <a:p>
                <a:pPr eaLnBrk="1" hangingPunct="1"/>
                <a:endParaRPr lang="pt-BR" altLang="pt-BR" sz="700" dirty="0">
                  <a:latin typeface="Verdana" pitchFamily="34" charset="0"/>
                  <a:cs typeface="Times New Roman" pitchFamily="18" charset="0"/>
                </a:endParaRPr>
              </a:p>
              <a:p>
                <a:pPr algn="r" eaLnBrk="1" hangingPunct="1">
                  <a:buFontTx/>
                  <a:buChar char="•"/>
                </a:pPr>
                <a:r>
                  <a:rPr lang="pt-BR" altLang="pt-BR" sz="1200" dirty="0">
                    <a:latin typeface="Verdana" pitchFamily="34" charset="0"/>
                    <a:cs typeface="Times New Roman" pitchFamily="18" charset="0"/>
                  </a:rPr>
                  <a:t> Ver exemplo: </a:t>
                </a:r>
                <a:r>
                  <a:rPr lang="pt-BR" altLang="pt-BR" sz="1200" dirty="0" smtClean="0">
                    <a:latin typeface="Verdana" pitchFamily="34" charset="0"/>
                    <a:cs typeface="Times New Roman" pitchFamily="18" charset="0"/>
                  </a:rPr>
                  <a:t>SerieFourierProg5.m</a:t>
                </a:r>
              </a:p>
            </p:txBody>
          </p:sp>
        </mc:Choice>
        <mc:Fallback>
          <p:sp>
            <p:nvSpPr>
              <p:cNvPr id="12" name="Text Box 20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7779" y="1348915"/>
                <a:ext cx="7224713" cy="4984441"/>
              </a:xfrm>
              <a:prstGeom prst="rect">
                <a:avLst/>
              </a:prstGeom>
              <a:blipFill rotWithShape="1">
                <a:blip r:embed="rId3"/>
                <a:stretch>
                  <a:fillRect l="-675" t="-611" r="-7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186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79" r="18805" b="62666"/>
          <a:stretch/>
        </p:blipFill>
        <p:spPr bwMode="auto">
          <a:xfrm>
            <a:off x="1403648" y="1340768"/>
            <a:ext cx="654494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150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78" t="40491" r="19198" b="7978"/>
          <a:stretch/>
        </p:blipFill>
        <p:spPr bwMode="auto">
          <a:xfrm>
            <a:off x="1979712" y="1242432"/>
            <a:ext cx="5076826" cy="477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394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Exercício: calcule os coeficientes da Série de Fourier em Tempo Discreto para o sinal,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Desenhe o gráfico para o módulo e para a fase dos coeficientes 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Estude o exemplo 3.12 do livro texto.</a:t>
            </a:r>
            <a:endParaRPr lang="pt-BR" altLang="pt-BR" sz="1800" baseline="-25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-25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3788" y="2420888"/>
            <a:ext cx="3816424" cy="96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65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Existem grandes semelhanças entre as propriedades da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Série de Fourier de Tempo Discreto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Contínuo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As propriedades da 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Série de Fourier de Tempo Discreto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podem ser observadas na tabela 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seguir. Mais detalhes podem ser obtidos na seção 3.7 do livro texto.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Estudem os exemplo 3.13, 3.14 e 3.15.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5. Sinais Periódicos de Tempo </a:t>
            </a:r>
            <a:r>
              <a:rPr lang="pt-BR" altLang="pt-BR" sz="1800" b="1" dirty="0" smtClean="0">
                <a:latin typeface="Verdana" pitchFamily="34" charset="0"/>
              </a:rPr>
              <a:t>Discreto </a:t>
            </a:r>
            <a:r>
              <a:rPr lang="pt-BR" altLang="pt-BR" sz="1800" b="1" dirty="0">
                <a:latin typeface="Verdana" pitchFamily="34" charset="0"/>
              </a:rPr>
              <a:t>e a Série de Fourier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519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Lembrando: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H(s) e H(z) são conhecidas como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funções de sistemas.</a:t>
            </a: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6</a:t>
            </a:r>
            <a:r>
              <a:rPr lang="pt-BR" altLang="pt-BR" sz="1800" b="1" dirty="0" smtClean="0">
                <a:latin typeface="Verdana" pitchFamily="34" charset="0"/>
              </a:rPr>
              <a:t>. Série de Fourier e Sistemas LIT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000"/>
          <a:stretch/>
        </p:blipFill>
        <p:spPr bwMode="auto">
          <a:xfrm>
            <a:off x="1152128" y="1856466"/>
            <a:ext cx="7060364" cy="56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0259"/>
          <a:stretch/>
        </p:blipFill>
        <p:spPr bwMode="auto">
          <a:xfrm>
            <a:off x="1056797" y="3301082"/>
            <a:ext cx="7060364" cy="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665" y="2368186"/>
            <a:ext cx="2689869" cy="66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666" y="3856138"/>
            <a:ext cx="2366088" cy="79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903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No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presente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módulo,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focalizamos o caso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específico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em que Re{</a:t>
            </a:r>
            <a:r>
              <a:rPr lang="pt-BR" altLang="pt-BR" sz="1800" i="1" dirty="0">
                <a:latin typeface="Verdana" pitchFamily="34" charset="0"/>
                <a:cs typeface="Times New Roman" pitchFamily="18" charset="0"/>
              </a:rPr>
              <a:t>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} =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0, de modo qie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s=jw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 consequentemente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st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tem a forma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jwt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,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                </a:t>
            </a:r>
          </a:p>
          <a:p>
            <a:pPr algn="just" eaLnBrk="1" hangingPunct="1"/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               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De modo semelhante, para sinais e sistemas de tempo discreto, abordamos neste módulo os valores de z para os quais |z| = 1, de modo que z =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jw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 z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n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tem a forma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e</a:t>
            </a:r>
            <a:r>
              <a:rPr lang="pt-BR" altLang="pt-BR" sz="1800" i="1" baseline="30000" dirty="0" smtClean="0">
                <a:latin typeface="Verdana" pitchFamily="34" charset="0"/>
                <a:cs typeface="Times New Roman" pitchFamily="18" charset="0"/>
              </a:rPr>
              <a:t>jwn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,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ou seja,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r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eaLnBrk="1" hangingPunct="1"/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                .</a:t>
            </a:r>
          </a:p>
          <a:p>
            <a:pPr eaLnBrk="1" hangingPunct="1"/>
            <a:r>
              <a:rPr lang="pt-BR" altLang="pt-BR" sz="800" dirty="0" smtClean="0">
                <a:latin typeface="Verdana" pitchFamily="34" charset="0"/>
                <a:cs typeface="Times New Roman" pitchFamily="18" charset="0"/>
              </a:rPr>
              <a:t>   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                                                                                </a:t>
            </a: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As funções H(jw) e H(e</a:t>
            </a: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jw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 são denominadas respostas em frequencia do sistema.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89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6. Série de Fourier e Sistemas LIT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0898"/>
          <a:stretch/>
        </p:blipFill>
        <p:spPr bwMode="auto">
          <a:xfrm>
            <a:off x="1141015" y="2318595"/>
            <a:ext cx="6815361" cy="78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92076" y="4434433"/>
            <a:ext cx="64389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661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Perto do final da sua vida, Fourier recebeu algum reconhecimento merecido, mas o tributo mais significativo foi o enorme impacto de seu trabalho em muitas áreas da matemática, ciência e engenharia.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Ao longo do tempo Foram desenvolvidas ferramentas tanto em tempo contínuo como em tempo discreto.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Em meados da década de 1960, um algoritmo, conhecido atualmente como transformada rápida de Fourier, ou FFT (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Fast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 Fourier </a:t>
            </a:r>
            <a:r>
              <a:rPr lang="pt-BR" altLang="pt-BR" sz="1800" i="1" dirty="0" err="1" smtClean="0">
                <a:latin typeface="Verdana" pitchFamily="34" charset="0"/>
                <a:cs typeface="Times New Roman" pitchFamily="18" charset="0"/>
              </a:rPr>
              <a:t>Transform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), foi apresentado.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O que tornou sua descoberta moderna tão importante foi o fato de que a FFT mostrou-se perfeitamente adequada para uma eficiente implementação digital, o que reduziu em algumas ordens de grandeza o tempo necessário para calcular transformadas.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1</a:t>
            </a:r>
            <a:r>
              <a:rPr lang="pt-BR" altLang="pt-BR" sz="1800" b="1" dirty="0" smtClean="0">
                <a:latin typeface="Verdana" pitchFamily="34" charset="0"/>
              </a:rPr>
              <a:t>. Introdução e Perspectiva Histórica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6" descr="http://upload.wikimedia.org/wikipedia/commons/c/c7/P%C3%A8re-Lachaise_-_Division_18_-_Joseph_Fourier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3698200"/>
            <a:ext cx="3072384" cy="46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6182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Primeiro considere o caso contínuo e seja x(t) um sinal periódico com representação em Série de Fourier, dado por: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Vamos aplicar esse sinal como entrada de um sistema LIT: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y(t) é periódico com a mesma frequência fundamental de x(t). Se {a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} for o conjunto da série de Fourier para a entrada x(t), então {b</a:t>
            </a:r>
            <a:r>
              <a:rPr lang="pt-BR" altLang="pt-BR" sz="1800" baseline="-25000" dirty="0" smtClean="0">
                <a:latin typeface="Verdana" pitchFamily="34" charset="0"/>
                <a:cs typeface="Times New Roman" pitchFamily="18" charset="0"/>
              </a:rPr>
              <a:t>k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} é o conjunto de coeficientes para a saída y(t).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r>
              <a:rPr lang="pt-BR" altLang="pt-BR" sz="1800" baseline="300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Ou seja, o efeito do sistema LIT é modificar cada um dos coeficientes de Fourier da entrada por meio da multiplicação pelo vaor da resposta em frequencia correspondênte.</a:t>
            </a:r>
            <a:endParaRPr lang="pt-BR" altLang="pt-BR" sz="1800" baseline="300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90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6. Série de Fourier e Sistemas LIT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929532"/>
            <a:ext cx="23717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84412" y="3068960"/>
            <a:ext cx="52959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224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Para o caso discreto:</a:t>
            </a:r>
          </a:p>
          <a:p>
            <a:pPr algn="just" eaLnBrk="1" hangingPunct="1">
              <a:buFontTx/>
              <a:buChar char="•"/>
            </a:pPr>
            <a:endParaRPr lang="pt-BR" altLang="pt-BR" sz="1800" baseline="300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baseline="300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Entrada</a:t>
            </a: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Saída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91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6. Série de Fourier e Sistemas LIT</a:t>
            </a: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086000"/>
            <a:ext cx="33432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7093" y="4005064"/>
            <a:ext cx="6768752" cy="933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681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Exemplo: filtro passa-baixas RC.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92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>
                <a:latin typeface="Verdana" pitchFamily="34" charset="0"/>
              </a:rPr>
              <a:t>7</a:t>
            </a:r>
            <a:r>
              <a:rPr lang="pt-BR" altLang="pt-BR" sz="1800" b="1" dirty="0" smtClean="0">
                <a:latin typeface="Verdana" pitchFamily="34" charset="0"/>
              </a:rPr>
              <a:t>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50669147"/>
              </p:ext>
            </p:extLst>
          </p:nvPr>
        </p:nvGraphicFramePr>
        <p:xfrm>
          <a:off x="1187624" y="2276872"/>
          <a:ext cx="6891010" cy="3312368"/>
        </p:xfrm>
        <a:graphic>
          <a:graphicData uri="http://schemas.openxmlformats.org/presentationml/2006/ole">
            <p:oleObj spid="_x0000_s23593" name="Equation" r:id="rId4" imgW="2641320" imgH="1269720" progId="Equation.3">
              <p:embed/>
            </p:oleObj>
          </a:graphicData>
        </a:graphic>
      </p:graphicFrame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48"/>
          <a:stretch>
            <a:fillRect/>
          </a:stretch>
        </p:blipFill>
        <p:spPr bwMode="auto">
          <a:xfrm>
            <a:off x="5004048" y="1916833"/>
            <a:ext cx="336037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6919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Equações Diferenciais de Primeira Ordem: </a:t>
            </a: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Equação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Linear: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resolver uma equação linear de primeira ordem, primeiro 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coloque-a </a:t>
            </a:r>
            <a:r>
              <a:rPr lang="pt-BR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na forma abaixo, isto 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é:</a:t>
            </a:r>
            <a:endParaRPr lang="pt-BR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2" algn="just" eaLnBrk="1" hangingPunct="1"/>
            <a:endParaRPr lang="pt-BR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2" algn="just" eaLnBrk="1" hangingPunct="1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Identifique </a:t>
            </a:r>
            <a:r>
              <a:rPr lang="pt-BR" sz="18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pt-BR" sz="18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(x</a:t>
            </a:r>
            <a:r>
              <a:rPr lang="pt-BR" sz="18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r>
              <a:rPr lang="pt-BR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 e encontre o fator de 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integração:</a:t>
            </a:r>
            <a:endParaRPr lang="pt-BR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dirty="0"/>
              <a:t> </a:t>
            </a:r>
            <a:endParaRPr lang="pt-BR" sz="2800" dirty="0"/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93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35674089"/>
              </p:ext>
            </p:extLst>
          </p:nvPr>
        </p:nvGraphicFramePr>
        <p:xfrm>
          <a:off x="3275856" y="2879605"/>
          <a:ext cx="3024336" cy="765419"/>
        </p:xfrm>
        <a:graphic>
          <a:graphicData uri="http://schemas.openxmlformats.org/presentationml/2006/ole">
            <p:oleObj spid="_x0000_s24697" name="Equation" r:id="rId4" imgW="1574800" imgH="393700" progId="Equation.3">
              <p:embed/>
            </p:oleObj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16976855"/>
              </p:ext>
            </p:extLst>
          </p:nvPr>
        </p:nvGraphicFramePr>
        <p:xfrm>
          <a:off x="3626779" y="4293096"/>
          <a:ext cx="2241365" cy="741096"/>
        </p:xfrm>
        <a:graphic>
          <a:graphicData uri="http://schemas.openxmlformats.org/presentationml/2006/ole">
            <p:oleObj spid="_x0000_s24698" name="Equation" r:id="rId5" imgW="1180588" imgH="393529" progId="Equation.3">
              <p:embed/>
            </p:oleObj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8168422"/>
              </p:ext>
            </p:extLst>
          </p:nvPr>
        </p:nvGraphicFramePr>
        <p:xfrm>
          <a:off x="3834033" y="5589240"/>
          <a:ext cx="2034111" cy="553939"/>
        </p:xfrm>
        <a:graphic>
          <a:graphicData uri="http://schemas.openxmlformats.org/presentationml/2006/ole">
            <p:oleObj spid="_x0000_s24699" name="Equation" r:id="rId6" imgW="850680" imgH="2286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0190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Equações Diferenciais de Primeira Ordem: </a:t>
            </a: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Multiplique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 equação obtida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pelo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fator de integração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lado esquerdo da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equação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é a derivada do produto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entre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fator de integração e a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y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; isto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é: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Lembrar que: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94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58409530"/>
              </p:ext>
            </p:extLst>
          </p:nvPr>
        </p:nvGraphicFramePr>
        <p:xfrm>
          <a:off x="2411760" y="3310384"/>
          <a:ext cx="5304556" cy="871654"/>
        </p:xfrm>
        <a:graphic>
          <a:graphicData uri="http://schemas.openxmlformats.org/presentationml/2006/ole">
            <p:oleObj spid="_x0000_s25689" name="Equation" r:id="rId4" imgW="2387520" imgH="393480" progId="Equation.3">
              <p:embed/>
            </p:oleObj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60172160"/>
              </p:ext>
            </p:extLst>
          </p:nvPr>
        </p:nvGraphicFramePr>
        <p:xfrm>
          <a:off x="3347864" y="4753475"/>
          <a:ext cx="3456384" cy="835765"/>
        </p:xfrm>
        <a:graphic>
          <a:graphicData uri="http://schemas.openxmlformats.org/presentationml/2006/ole">
            <p:oleObj spid="_x0000_s25690" name="Equation" r:id="rId5" imgW="1625400" imgH="393480" progId="Equation.3">
              <p:embed/>
            </p:oleObj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72983799"/>
              </p:ext>
            </p:extLst>
          </p:nvPr>
        </p:nvGraphicFramePr>
        <p:xfrm>
          <a:off x="3923928" y="5630887"/>
          <a:ext cx="1276350" cy="568325"/>
        </p:xfrm>
        <a:graphic>
          <a:graphicData uri="http://schemas.openxmlformats.org/presentationml/2006/ole">
            <p:oleObj spid="_x0000_s25691" name="Equation" r:id="rId6" imgW="939600" imgH="4190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6793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Equações Diferenciais de Primeira Ordem: </a:t>
            </a: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Integre 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ambos os lados da equação encontrada e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obtemos:</a:t>
            </a: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Isole y(x): </a:t>
            </a: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95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3629047"/>
              </p:ext>
            </p:extLst>
          </p:nvPr>
        </p:nvGraphicFramePr>
        <p:xfrm>
          <a:off x="3059832" y="3428355"/>
          <a:ext cx="3724275" cy="720725"/>
        </p:xfrm>
        <a:graphic>
          <a:graphicData uri="http://schemas.openxmlformats.org/presentationml/2006/ole">
            <p:oleObj spid="_x0000_s26683" name="Equation" r:id="rId4" imgW="1447560" imgH="279360" progId="Equation.3">
              <p:embed/>
            </p:oleObj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51746544"/>
              </p:ext>
            </p:extLst>
          </p:nvPr>
        </p:nvGraphicFramePr>
        <p:xfrm>
          <a:off x="3347864" y="4476752"/>
          <a:ext cx="2753153" cy="1184496"/>
        </p:xfrm>
        <a:graphic>
          <a:graphicData uri="http://schemas.openxmlformats.org/presentationml/2006/ole">
            <p:oleObj spid="_x0000_s26684" name="Equation" r:id="rId5" imgW="1091880" imgH="4698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35176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Aplicando ao nosso exemplo:</a:t>
            </a: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algn="just" eaLnBrk="1" hangingPunct="1">
              <a:buFont typeface="Wingdings" pitchFamily="2" charset="2"/>
              <a:buChar char="ü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96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79993718"/>
              </p:ext>
            </p:extLst>
          </p:nvPr>
        </p:nvGraphicFramePr>
        <p:xfrm>
          <a:off x="1935534" y="2312112"/>
          <a:ext cx="4940722" cy="3853192"/>
        </p:xfrm>
        <a:graphic>
          <a:graphicData uri="http://schemas.openxmlformats.org/presentationml/2006/ole">
            <p:oleObj spid="_x0000_s27679" name="Equation" r:id="rId4" imgW="2019240" imgH="15746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8813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 eaLnBrk="1" hangingPunct="1">
              <a:buFontTx/>
              <a:buChar char="•"/>
            </a:pPr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algn="just" eaLnBrk="1" hangingPunct="1"/>
            <a:endParaRPr lang="pt-BR" altLang="pt-BR" sz="1800" dirty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Se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v</a:t>
            </a:r>
            <a:r>
              <a:rPr lang="pt-BR" altLang="pt-BR" sz="1800" i="1" baseline="-25000" dirty="0" smtClean="0">
                <a:latin typeface="Verdana" pitchFamily="34" charset="0"/>
                <a:cs typeface="Times New Roman" pitchFamily="18" charset="0"/>
              </a:rPr>
              <a:t>s</a:t>
            </a:r>
            <a:r>
              <a:rPr lang="pt-BR" alt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é um degrau, a resposta ao degrau é dada por,</a:t>
            </a:r>
            <a:endParaRPr lang="pt-BR" altLang="pt-BR" sz="1800" i="1" baseline="-250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97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28918743"/>
              </p:ext>
            </p:extLst>
          </p:nvPr>
        </p:nvGraphicFramePr>
        <p:xfrm>
          <a:off x="1835696" y="1844824"/>
          <a:ext cx="4697841" cy="2520280"/>
        </p:xfrm>
        <a:graphic>
          <a:graphicData uri="http://schemas.openxmlformats.org/presentationml/2006/ole">
            <p:oleObj spid="_x0000_s28724" name="Equation" r:id="rId4" imgW="2273040" imgH="1218960" progId="Equation.3">
              <p:embed/>
            </p:oleObj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78321712"/>
              </p:ext>
            </p:extLst>
          </p:nvPr>
        </p:nvGraphicFramePr>
        <p:xfrm>
          <a:off x="1833984" y="4797152"/>
          <a:ext cx="4394200" cy="1357313"/>
        </p:xfrm>
        <a:graphic>
          <a:graphicData uri="http://schemas.openxmlformats.org/presentationml/2006/ole">
            <p:oleObj spid="_x0000_s28725" name="Equation" r:id="rId5" imgW="2260440" imgH="6984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8420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763688" y="3645024"/>
            <a:ext cx="2952328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Considerando </a:t>
            </a:r>
            <a:r>
              <a:rPr lang="pt-BR" altLang="pt-BR" sz="1800" i="1" dirty="0" smtClean="0">
                <a:latin typeface="Verdana" pitchFamily="34" charset="0"/>
                <a:cs typeface="Times New Roman" pitchFamily="18" charset="0"/>
              </a:rPr>
              <a:t>v</a:t>
            </a:r>
            <a:r>
              <a:rPr lang="pt-BR" altLang="pt-BR" sz="1800" i="1" baseline="-25000" dirty="0" smtClean="0">
                <a:latin typeface="Verdana" pitchFamily="34" charset="0"/>
                <a:cs typeface="Times New Roman" pitchFamily="18" charset="0"/>
              </a:rPr>
              <a:t>c</a:t>
            </a: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(0) = 0.</a:t>
            </a:r>
            <a:endParaRPr lang="pt-BR" altLang="pt-BR" sz="1800" i="1" baseline="-250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98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37966403"/>
              </p:ext>
            </p:extLst>
          </p:nvPr>
        </p:nvGraphicFramePr>
        <p:xfrm>
          <a:off x="1835150" y="2440285"/>
          <a:ext cx="4252913" cy="2428875"/>
        </p:xfrm>
        <a:graphic>
          <a:graphicData uri="http://schemas.openxmlformats.org/presentationml/2006/ole">
            <p:oleObj spid="_x0000_s29722" name="Equation" r:id="rId4" imgW="1879560" imgH="107928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2606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052"/>
          <p:cNvSpPr txBox="1">
            <a:spLocks noChangeArrowheads="1"/>
          </p:cNvSpPr>
          <p:nvPr/>
        </p:nvSpPr>
        <p:spPr bwMode="auto">
          <a:xfrm>
            <a:off x="987779" y="1348915"/>
            <a:ext cx="7224713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Tx/>
              <a:buChar char="•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 Exemplo: filtro passa-baixas RC.</a:t>
            </a:r>
          </a:p>
          <a:p>
            <a:pPr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marL="742950" lvl="1" indent="-285750" eaLnBrk="1" hangingPunct="1">
              <a:buFont typeface="Wingdings" pitchFamily="2" charset="2"/>
              <a:buChar char="ü"/>
            </a:pPr>
            <a:r>
              <a:rPr lang="pt-BR" altLang="pt-BR" sz="1800" dirty="0" smtClean="0">
                <a:latin typeface="Verdana" pitchFamily="34" charset="0"/>
                <a:cs typeface="Times New Roman" pitchFamily="18" charset="0"/>
              </a:rPr>
              <a:t>Resposta ao degrau:</a:t>
            </a:r>
            <a:endParaRPr lang="pt-BR" altLang="pt-BR" sz="1800" i="1" baseline="-25000" dirty="0" smtClean="0">
              <a:latin typeface="Verdana" pitchFamily="34" charset="0"/>
              <a:cs typeface="Times New Roman" pitchFamily="18" charset="0"/>
            </a:endParaRPr>
          </a:p>
          <a:p>
            <a:pPr lvl="1" algn="just" eaLnBrk="1" hangingPunct="1"/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>
              <a:latin typeface="Verdana" pitchFamily="34" charset="0"/>
              <a:cs typeface="Times New Roman" pitchFamily="18" charset="0"/>
            </a:endParaRPr>
          </a:p>
          <a:p>
            <a:pPr lvl="2" algn="just" eaLnBrk="1" hangingPunct="1"/>
            <a:endParaRPr lang="pt-BR" altLang="pt-BR" sz="800" dirty="0" smtClean="0">
              <a:latin typeface="Verdana" pitchFamily="34" charset="0"/>
              <a:cs typeface="Times New Roman" pitchFamily="18" charset="0"/>
            </a:endParaRPr>
          </a:p>
          <a:p>
            <a:pPr marL="1200150" lvl="2" indent="-285750" algn="just" eaLnBrk="1" hangingPunct="1">
              <a:buFont typeface="Wingdings" pitchFamily="2" charset="2"/>
              <a:buChar char="Ø"/>
            </a:pPr>
            <a:endParaRPr lang="pt-BR" altLang="pt-BR" sz="1800" dirty="0" smtClean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18/06/2015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68557-6945-44FD-A30C-374A2861FC1C}" type="slidenum">
              <a:rPr lang="pt-BR" altLang="pt-BR"/>
              <a:pPr>
                <a:defRPr/>
              </a:pPr>
              <a:t>99</a:t>
            </a:fld>
            <a:endParaRPr lang="pt-BR" altLang="pt-BR"/>
          </a:p>
        </p:txBody>
      </p:sp>
      <p:sp>
        <p:nvSpPr>
          <p:cNvPr id="122885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altLang="pt-BR" sz="1800" b="1" dirty="0" smtClean="0">
                <a:latin typeface="Verdana" pitchFamily="34" charset="0"/>
              </a:rPr>
              <a:t>7. Filtragem</a:t>
            </a:r>
            <a:endParaRPr lang="pt-BR" altLang="pt-BR" sz="1800" b="1" dirty="0">
              <a:latin typeface="Verdana" pitchFamily="34" charset="0"/>
            </a:endParaRPr>
          </a:p>
        </p:txBody>
      </p:sp>
      <p:sp>
        <p:nvSpPr>
          <p:cNvPr id="4" name="AutoShape 4" descr="http://upload.wikimedia.org/wikipedia/commons/c/c7/P%C3%A8re-Lachaise_-_Division_18_-_Joseph_Fourier_0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825" b="21271"/>
          <a:stretch/>
        </p:blipFill>
        <p:spPr bwMode="auto">
          <a:xfrm>
            <a:off x="1691680" y="2343932"/>
            <a:ext cx="6264696" cy="310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8024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34690</TotalTime>
  <Words>5343</Words>
  <Application>Microsoft Office PowerPoint</Application>
  <PresentationFormat>Apresentação na tela (4:3)</PresentationFormat>
  <Paragraphs>1357</Paragraphs>
  <Slides>106</Slides>
  <Notes>104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106</vt:i4>
      </vt:variant>
    </vt:vector>
  </HeadingPairs>
  <TitlesOfParts>
    <vt:vector size="109" baseType="lpstr">
      <vt:lpstr>Estrutura padrão</vt:lpstr>
      <vt:lpstr>Image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</vt:vector>
  </TitlesOfParts>
  <Company>Brasil Telecom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Brasil Telecom</dc:creator>
  <cp:lastModifiedBy>Zaghetto</cp:lastModifiedBy>
  <cp:revision>2368</cp:revision>
  <cp:lastPrinted>2015-05-01T15:43:41Z</cp:lastPrinted>
  <dcterms:created xsi:type="dcterms:W3CDTF">2002-12-12T12:34:29Z</dcterms:created>
  <dcterms:modified xsi:type="dcterms:W3CDTF">2015-06-18T14:42:01Z</dcterms:modified>
</cp:coreProperties>
</file>